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00" r:id="rId3"/>
    <p:sldId id="299" r:id="rId4"/>
    <p:sldId id="298" r:id="rId5"/>
    <p:sldId id="297" r:id="rId6"/>
    <p:sldId id="284" r:id="rId7"/>
    <p:sldId id="283" r:id="rId8"/>
    <p:sldId id="304" r:id="rId9"/>
    <p:sldId id="306" r:id="rId10"/>
    <p:sldId id="307" r:id="rId11"/>
    <p:sldId id="285" r:id="rId12"/>
    <p:sldId id="286" r:id="rId13"/>
    <p:sldId id="312" r:id="rId14"/>
    <p:sldId id="288" r:id="rId15"/>
    <p:sldId id="309" r:id="rId16"/>
    <p:sldId id="289" r:id="rId17"/>
    <p:sldId id="310" r:id="rId18"/>
    <p:sldId id="311" r:id="rId19"/>
    <p:sldId id="313"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FF99"/>
    <a:srgbClr val="97E4FF"/>
    <a:srgbClr val="FEDEF8"/>
    <a:srgbClr val="FDCB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74363"/>
  </p:normalViewPr>
  <p:slideViewPr>
    <p:cSldViewPr snapToGrid="0">
      <p:cViewPr varScale="1">
        <p:scale>
          <a:sx n="84" d="100"/>
          <a:sy n="84" d="100"/>
        </p:scale>
        <p:origin x="1624"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Sheet1!$A$34</c:f>
              <c:strCache>
                <c:ptCount val="1"/>
                <c:pt idx="0">
                  <c:v>Nivolumab</c:v>
                </c:pt>
              </c:strCache>
            </c:strRef>
          </c:tx>
          <c:spPr>
            <a:solidFill>
              <a:schemeClr val="accent1"/>
            </a:solidFill>
            <a:ln>
              <a:noFill/>
            </a:ln>
            <a:effectLst/>
          </c:spPr>
          <c:invertIfNegative val="0"/>
          <c:cat>
            <c:strRef>
              <c:f>Sheet1!$B$33:$C$33</c:f>
              <c:strCache>
                <c:ptCount val="2"/>
                <c:pt idx="0">
                  <c:v>Global</c:v>
                </c:pt>
                <c:pt idx="1">
                  <c:v>Japanese</c:v>
                </c:pt>
              </c:strCache>
            </c:strRef>
          </c:cat>
          <c:val>
            <c:numRef>
              <c:f>Sheet1!$B$34:$C$34</c:f>
              <c:numCache>
                <c:formatCode>General</c:formatCode>
                <c:ptCount val="2"/>
                <c:pt idx="0">
                  <c:v>26</c:v>
                </c:pt>
                <c:pt idx="1">
                  <c:v>43</c:v>
                </c:pt>
              </c:numCache>
            </c:numRef>
          </c:val>
          <c:extLst>
            <c:ext xmlns:c16="http://schemas.microsoft.com/office/drawing/2014/chart" uri="{C3380CC4-5D6E-409C-BE32-E72D297353CC}">
              <c16:uniqueId val="{00000000-DAB0-EB46-86D8-C286CBE170B9}"/>
            </c:ext>
          </c:extLst>
        </c:ser>
        <c:ser>
          <c:idx val="1"/>
          <c:order val="1"/>
          <c:tx>
            <c:strRef>
              <c:f>Sheet1!$A$35</c:f>
              <c:strCache>
                <c:ptCount val="1"/>
                <c:pt idx="0">
                  <c:v>Everolimus</c:v>
                </c:pt>
              </c:strCache>
            </c:strRef>
          </c:tx>
          <c:spPr>
            <a:solidFill>
              <a:schemeClr val="accent4"/>
            </a:solidFill>
            <a:ln>
              <a:noFill/>
            </a:ln>
            <a:effectLst/>
          </c:spPr>
          <c:invertIfNegative val="0"/>
          <c:cat>
            <c:strRef>
              <c:f>Sheet1!$B$33:$C$33</c:f>
              <c:strCache>
                <c:ptCount val="2"/>
                <c:pt idx="0">
                  <c:v>Global</c:v>
                </c:pt>
                <c:pt idx="1">
                  <c:v>Japanese</c:v>
                </c:pt>
              </c:strCache>
            </c:strRef>
          </c:cat>
          <c:val>
            <c:numRef>
              <c:f>Sheet1!$B$35:$C$35</c:f>
              <c:numCache>
                <c:formatCode>General</c:formatCode>
                <c:ptCount val="2"/>
                <c:pt idx="0">
                  <c:v>5</c:v>
                </c:pt>
                <c:pt idx="1">
                  <c:v>8</c:v>
                </c:pt>
              </c:numCache>
            </c:numRef>
          </c:val>
          <c:extLst>
            <c:ext xmlns:c16="http://schemas.microsoft.com/office/drawing/2014/chart" uri="{C3380CC4-5D6E-409C-BE32-E72D297353CC}">
              <c16:uniqueId val="{00000001-DAB0-EB46-86D8-C286CBE170B9}"/>
            </c:ext>
          </c:extLst>
        </c:ser>
        <c:dLbls>
          <c:showLegendKey val="0"/>
          <c:showVal val="0"/>
          <c:showCatName val="0"/>
          <c:showSerName val="0"/>
          <c:showPercent val="0"/>
          <c:showBubbleSize val="0"/>
        </c:dLbls>
        <c:gapWidth val="219"/>
        <c:overlap val="-27"/>
        <c:axId val="583529791"/>
        <c:axId val="570149919"/>
      </c:barChart>
      <c:catAx>
        <c:axId val="58352979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0149919"/>
        <c:crosses val="autoZero"/>
        <c:auto val="1"/>
        <c:lblAlgn val="ctr"/>
        <c:lblOffset val="100"/>
        <c:noMultiLvlLbl val="0"/>
      </c:catAx>
      <c:valAx>
        <c:axId val="570149919"/>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83529791"/>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Entry>
      <c:layout>
        <c:manualLayout>
          <c:xMode val="edge"/>
          <c:yMode val="edge"/>
          <c:x val="0.31391657792571875"/>
          <c:y val="4.5678623505395158E-2"/>
          <c:w val="0.26283788112344919"/>
          <c:h val="0.1444448332847282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4"/>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81D-794E-8CB3-A623004B83C0}"/>
              </c:ext>
            </c:extLst>
          </c:dPt>
          <c:cat>
            <c:strRef>
              <c:f>Sheet1!$A$2:$A$3</c:f>
              <c:strCache>
                <c:ptCount val="2"/>
                <c:pt idx="0">
                  <c:v>Diarrhea</c:v>
                </c:pt>
                <c:pt idx="1">
                  <c:v>Stomatitis</c:v>
                </c:pt>
              </c:strCache>
            </c:strRef>
          </c:cat>
          <c:val>
            <c:numRef>
              <c:f>Sheet1!$B$2:$B$3</c:f>
              <c:numCache>
                <c:formatCode>General</c:formatCode>
                <c:ptCount val="2"/>
                <c:pt idx="0">
                  <c:v>19</c:v>
                </c:pt>
                <c:pt idx="1">
                  <c:v>77</c:v>
                </c:pt>
              </c:numCache>
            </c:numRef>
          </c:val>
          <c:extLst>
            <c:ext xmlns:c16="http://schemas.microsoft.com/office/drawing/2014/chart" uri="{C3380CC4-5D6E-409C-BE32-E72D297353CC}">
              <c16:uniqueId val="{00000002-881D-794E-8CB3-A623004B83C0}"/>
            </c:ext>
          </c:extLst>
        </c:ser>
        <c:dLbls>
          <c:showLegendKey val="0"/>
          <c:showVal val="0"/>
          <c:showCatName val="0"/>
          <c:showSerName val="0"/>
          <c:showPercent val="0"/>
          <c:showBubbleSize val="0"/>
        </c:dLbls>
        <c:gapWidth val="219"/>
        <c:overlap val="-27"/>
        <c:axId val="585373231"/>
        <c:axId val="570313647"/>
      </c:barChart>
      <c:catAx>
        <c:axId val="58537323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0313647"/>
        <c:crossesAt val="0"/>
        <c:auto val="1"/>
        <c:lblAlgn val="ctr"/>
        <c:lblOffset val="100"/>
        <c:noMultiLvlLbl val="0"/>
      </c:catAx>
      <c:valAx>
        <c:axId val="570313647"/>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85373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4"/>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A4E3-6E4D-87FA-FA412E7F2E18}"/>
              </c:ext>
            </c:extLst>
          </c:dPt>
          <c:cat>
            <c:strRef>
              <c:f>Sheet1!$A$10:$A$11</c:f>
              <c:strCache>
                <c:ptCount val="2"/>
                <c:pt idx="0">
                  <c:v>Anemia</c:v>
                </c:pt>
                <c:pt idx="1">
                  <c:v>Hypertriglyceridemia</c:v>
                </c:pt>
              </c:strCache>
            </c:strRef>
          </c:cat>
          <c:val>
            <c:numRef>
              <c:f>Sheet1!$B$10:$B$11</c:f>
              <c:numCache>
                <c:formatCode>General</c:formatCode>
                <c:ptCount val="2"/>
                <c:pt idx="0">
                  <c:v>5</c:v>
                </c:pt>
                <c:pt idx="1">
                  <c:v>12</c:v>
                </c:pt>
              </c:numCache>
            </c:numRef>
          </c:val>
          <c:extLst>
            <c:ext xmlns:c16="http://schemas.microsoft.com/office/drawing/2014/chart" uri="{C3380CC4-5D6E-409C-BE32-E72D297353CC}">
              <c16:uniqueId val="{00000002-A4E3-6E4D-87FA-FA412E7F2E18}"/>
            </c:ext>
          </c:extLst>
        </c:ser>
        <c:dLbls>
          <c:showLegendKey val="0"/>
          <c:showVal val="0"/>
          <c:showCatName val="0"/>
          <c:showSerName val="0"/>
          <c:showPercent val="0"/>
          <c:showBubbleSize val="0"/>
        </c:dLbls>
        <c:gapWidth val="219"/>
        <c:overlap val="-27"/>
        <c:axId val="532246127"/>
        <c:axId val="563334799"/>
      </c:barChart>
      <c:catAx>
        <c:axId val="53224612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3334799"/>
        <c:crosses val="autoZero"/>
        <c:auto val="1"/>
        <c:lblAlgn val="ctr"/>
        <c:lblOffset val="100"/>
        <c:noMultiLvlLbl val="0"/>
      </c:catAx>
      <c:valAx>
        <c:axId val="563334799"/>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322461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[Book1.xlsx]Sheet1!$A$6</c:f>
              <c:strCache>
                <c:ptCount val="1"/>
                <c:pt idx="0">
                  <c:v>Nivolumab</c:v>
                </c:pt>
              </c:strCache>
            </c:strRef>
          </c:tx>
          <c:spPr>
            <a:solidFill>
              <a:schemeClr val="accent1"/>
            </a:solidFill>
            <a:ln>
              <a:noFill/>
            </a:ln>
            <a:effectLst/>
          </c:spPr>
          <c:invertIfNegative val="0"/>
          <c:cat>
            <c:strRef>
              <c:f>[Book1.xlsx]Sheet1!$B$5:$G$5</c:f>
              <c:strCache>
                <c:ptCount val="6"/>
                <c:pt idx="0">
                  <c:v>Endocrine</c:v>
                </c:pt>
                <c:pt idx="1">
                  <c:v>Hepatic</c:v>
                </c:pt>
                <c:pt idx="2">
                  <c:v>Skin</c:v>
                </c:pt>
                <c:pt idx="3">
                  <c:v>Gastrointestinal</c:v>
                </c:pt>
                <c:pt idx="4">
                  <c:v>Renal </c:v>
                </c:pt>
                <c:pt idx="5">
                  <c:v>Pulmonary</c:v>
                </c:pt>
              </c:strCache>
            </c:strRef>
          </c:cat>
          <c:val>
            <c:numRef>
              <c:f>[Book1.xlsx]Sheet1!$B$6:$G$6</c:f>
              <c:numCache>
                <c:formatCode>General</c:formatCode>
                <c:ptCount val="6"/>
                <c:pt idx="0">
                  <c:v>5</c:v>
                </c:pt>
                <c:pt idx="1">
                  <c:v>22</c:v>
                </c:pt>
                <c:pt idx="2">
                  <c:v>22</c:v>
                </c:pt>
                <c:pt idx="3">
                  <c:v>19</c:v>
                </c:pt>
                <c:pt idx="4">
                  <c:v>3</c:v>
                </c:pt>
                <c:pt idx="5">
                  <c:v>5</c:v>
                </c:pt>
              </c:numCache>
            </c:numRef>
          </c:val>
          <c:extLst>
            <c:ext xmlns:c16="http://schemas.microsoft.com/office/drawing/2014/chart" uri="{C3380CC4-5D6E-409C-BE32-E72D297353CC}">
              <c16:uniqueId val="{00000000-9741-4FC3-8640-FED6498406E1}"/>
            </c:ext>
          </c:extLst>
        </c:ser>
        <c:ser>
          <c:idx val="1"/>
          <c:order val="1"/>
          <c:tx>
            <c:strRef>
              <c:f>[Book1.xlsx]Sheet1!$A$7</c:f>
              <c:strCache>
                <c:ptCount val="1"/>
                <c:pt idx="0">
                  <c:v>Everolimus</c:v>
                </c:pt>
              </c:strCache>
            </c:strRef>
          </c:tx>
          <c:spPr>
            <a:solidFill>
              <a:schemeClr val="accent4"/>
            </a:solidFill>
            <a:ln>
              <a:noFill/>
            </a:ln>
            <a:effectLst/>
          </c:spPr>
          <c:invertIfNegative val="0"/>
          <c:cat>
            <c:strRef>
              <c:f>[Book1.xlsx]Sheet1!$B$5:$G$5</c:f>
              <c:strCache>
                <c:ptCount val="6"/>
                <c:pt idx="0">
                  <c:v>Endocrine</c:v>
                </c:pt>
                <c:pt idx="1">
                  <c:v>Hepatic</c:v>
                </c:pt>
                <c:pt idx="2">
                  <c:v>Skin</c:v>
                </c:pt>
                <c:pt idx="3">
                  <c:v>Gastrointestinal</c:v>
                </c:pt>
                <c:pt idx="4">
                  <c:v>Renal </c:v>
                </c:pt>
                <c:pt idx="5">
                  <c:v>Pulmonary</c:v>
                </c:pt>
              </c:strCache>
            </c:strRef>
          </c:cat>
          <c:val>
            <c:numRef>
              <c:f>[Book1.xlsx]Sheet1!$B$7:$G$7</c:f>
              <c:numCache>
                <c:formatCode>General</c:formatCode>
                <c:ptCount val="6"/>
                <c:pt idx="0">
                  <c:v>0</c:v>
                </c:pt>
                <c:pt idx="1">
                  <c:v>31</c:v>
                </c:pt>
                <c:pt idx="2">
                  <c:v>69</c:v>
                </c:pt>
                <c:pt idx="3">
                  <c:v>12</c:v>
                </c:pt>
                <c:pt idx="4">
                  <c:v>15</c:v>
                </c:pt>
                <c:pt idx="5">
                  <c:v>56</c:v>
                </c:pt>
              </c:numCache>
            </c:numRef>
          </c:val>
          <c:extLst>
            <c:ext xmlns:c16="http://schemas.microsoft.com/office/drawing/2014/chart" uri="{C3380CC4-5D6E-409C-BE32-E72D297353CC}">
              <c16:uniqueId val="{00000001-9741-4FC3-8640-FED6498406E1}"/>
            </c:ext>
          </c:extLst>
        </c:ser>
        <c:dLbls>
          <c:showLegendKey val="0"/>
          <c:showVal val="0"/>
          <c:showCatName val="0"/>
          <c:showSerName val="0"/>
          <c:showPercent val="0"/>
          <c:showBubbleSize val="0"/>
        </c:dLbls>
        <c:gapWidth val="219"/>
        <c:overlap val="-27"/>
        <c:axId val="498333912"/>
        <c:axId val="498332600"/>
      </c:barChart>
      <c:catAx>
        <c:axId val="4983339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98332600"/>
        <c:crosses val="autoZero"/>
        <c:auto val="1"/>
        <c:lblAlgn val="ctr"/>
        <c:lblOffset val="100"/>
        <c:noMultiLvlLbl val="0"/>
      </c:catAx>
      <c:valAx>
        <c:axId val="498332600"/>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98333912"/>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55532859767074583"/>
          <c:y val="3.5372442434251486E-2"/>
          <c:w val="0.33292804024496936"/>
          <c:h val="7.812554680664918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Sheet1!$A$34</c:f>
              <c:strCache>
                <c:ptCount val="1"/>
                <c:pt idx="0">
                  <c:v>Nivolumab</c:v>
                </c:pt>
              </c:strCache>
            </c:strRef>
          </c:tx>
          <c:spPr>
            <a:solidFill>
              <a:schemeClr val="accent1"/>
            </a:solidFill>
            <a:ln>
              <a:noFill/>
            </a:ln>
            <a:effectLst/>
          </c:spPr>
          <c:invertIfNegative val="0"/>
          <c:cat>
            <c:strRef>
              <c:f>Sheet1!$B$33:$C$33</c:f>
              <c:strCache>
                <c:ptCount val="2"/>
                <c:pt idx="0">
                  <c:v>Global</c:v>
                </c:pt>
                <c:pt idx="1">
                  <c:v>Japanese</c:v>
                </c:pt>
              </c:strCache>
            </c:strRef>
          </c:cat>
          <c:val>
            <c:numRef>
              <c:f>Sheet1!$B$34:$C$34</c:f>
              <c:numCache>
                <c:formatCode>General</c:formatCode>
                <c:ptCount val="2"/>
                <c:pt idx="0">
                  <c:v>26</c:v>
                </c:pt>
                <c:pt idx="1">
                  <c:v>43</c:v>
                </c:pt>
              </c:numCache>
            </c:numRef>
          </c:val>
          <c:extLst>
            <c:ext xmlns:c16="http://schemas.microsoft.com/office/drawing/2014/chart" uri="{C3380CC4-5D6E-409C-BE32-E72D297353CC}">
              <c16:uniqueId val="{00000000-DAB0-EB46-86D8-C286CBE170B9}"/>
            </c:ext>
          </c:extLst>
        </c:ser>
        <c:ser>
          <c:idx val="1"/>
          <c:order val="1"/>
          <c:tx>
            <c:strRef>
              <c:f>Sheet1!$A$35</c:f>
              <c:strCache>
                <c:ptCount val="1"/>
                <c:pt idx="0">
                  <c:v>Everolimus</c:v>
                </c:pt>
              </c:strCache>
            </c:strRef>
          </c:tx>
          <c:spPr>
            <a:solidFill>
              <a:schemeClr val="accent4"/>
            </a:solidFill>
            <a:ln>
              <a:noFill/>
            </a:ln>
            <a:effectLst/>
          </c:spPr>
          <c:invertIfNegative val="0"/>
          <c:cat>
            <c:strRef>
              <c:f>Sheet1!$B$33:$C$33</c:f>
              <c:strCache>
                <c:ptCount val="2"/>
                <c:pt idx="0">
                  <c:v>Global</c:v>
                </c:pt>
                <c:pt idx="1">
                  <c:v>Japanese</c:v>
                </c:pt>
              </c:strCache>
            </c:strRef>
          </c:cat>
          <c:val>
            <c:numRef>
              <c:f>Sheet1!$B$35:$C$35</c:f>
              <c:numCache>
                <c:formatCode>General</c:formatCode>
                <c:ptCount val="2"/>
                <c:pt idx="0">
                  <c:v>5</c:v>
                </c:pt>
                <c:pt idx="1">
                  <c:v>8</c:v>
                </c:pt>
              </c:numCache>
            </c:numRef>
          </c:val>
          <c:extLst>
            <c:ext xmlns:c16="http://schemas.microsoft.com/office/drawing/2014/chart" uri="{C3380CC4-5D6E-409C-BE32-E72D297353CC}">
              <c16:uniqueId val="{00000001-DAB0-EB46-86D8-C286CBE170B9}"/>
            </c:ext>
          </c:extLst>
        </c:ser>
        <c:dLbls>
          <c:showLegendKey val="0"/>
          <c:showVal val="0"/>
          <c:showCatName val="0"/>
          <c:showSerName val="0"/>
          <c:showPercent val="0"/>
          <c:showBubbleSize val="0"/>
        </c:dLbls>
        <c:gapWidth val="219"/>
        <c:overlap val="-27"/>
        <c:axId val="583529791"/>
        <c:axId val="570149919"/>
      </c:barChart>
      <c:catAx>
        <c:axId val="58352979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0149919"/>
        <c:crosses val="autoZero"/>
        <c:auto val="1"/>
        <c:lblAlgn val="ctr"/>
        <c:lblOffset val="100"/>
        <c:noMultiLvlLbl val="0"/>
      </c:catAx>
      <c:valAx>
        <c:axId val="570149919"/>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83529791"/>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Entry>
      <c:layout>
        <c:manualLayout>
          <c:xMode val="edge"/>
          <c:yMode val="edge"/>
          <c:x val="0.31391657792571875"/>
          <c:y val="4.5678623505395158E-2"/>
          <c:w val="0.26283788112344919"/>
          <c:h val="0.1444448332847282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A89791-5455-5242-889A-A1D3B52D6901}" type="datetimeFigureOut">
              <a:rPr lang="en-US" smtClean="0"/>
              <a:t>5/12/20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E369C-017A-3349-B788-41E4CDC153EC}" type="slidenum">
              <a:rPr lang="en-US" smtClean="0"/>
              <a:t>‹#›</a:t>
            </a:fld>
            <a:endParaRPr lang="en-US"/>
          </a:p>
        </p:txBody>
      </p:sp>
    </p:spTree>
    <p:extLst>
      <p:ext uri="{BB962C8B-B14F-4D97-AF65-F5344CB8AC3E}">
        <p14:creationId xmlns:p14="http://schemas.microsoft.com/office/powerpoint/2010/main" val="878528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discuss a phase III clinical trial (</a:t>
            </a:r>
            <a:r>
              <a:rPr lang="en-US" dirty="0" err="1"/>
              <a:t>ChaekMate</a:t>
            </a:r>
            <a:r>
              <a:rPr lang="en-US" dirty="0"/>
              <a:t> 025) that compared the immune checkpoint inhibitor, nivolumab, and the mTOR inhibitor, </a:t>
            </a:r>
            <a:r>
              <a:rPr lang="en-US" dirty="0" err="1"/>
              <a:t>everolimus</a:t>
            </a:r>
            <a:r>
              <a:rPr lang="en-US" dirty="0"/>
              <a:t>, in a global population that included Japanese patients.</a:t>
            </a:r>
          </a:p>
          <a:p>
            <a:endParaRPr lang="en-US" dirty="0"/>
          </a:p>
          <a:p>
            <a:r>
              <a:rPr lang="en-US" dirty="0"/>
              <a:t>Tomita Y, </a:t>
            </a:r>
            <a:r>
              <a:rPr lang="en-US" dirty="0" err="1"/>
              <a:t>Fukasawa</a:t>
            </a:r>
            <a:r>
              <a:rPr lang="en-US" dirty="0"/>
              <a:t> S, Shinohara N, at al, </a:t>
            </a:r>
            <a:r>
              <a:rPr lang="en-US" dirty="0" err="1"/>
              <a:t>CheckMate</a:t>
            </a:r>
            <a:r>
              <a:rPr lang="en-US" dirty="0"/>
              <a:t> 025 Investigators. Nivolumab versus </a:t>
            </a:r>
            <a:r>
              <a:rPr lang="en-US" dirty="0" err="1"/>
              <a:t>everolimus</a:t>
            </a:r>
            <a:r>
              <a:rPr lang="en-US" dirty="0"/>
              <a:t> in advanced renal cell carcinoma: Japanese subgroup analysis from the </a:t>
            </a:r>
            <a:r>
              <a:rPr lang="en-US" dirty="0" err="1"/>
              <a:t>CheckMate</a:t>
            </a:r>
            <a:r>
              <a:rPr lang="en-US" dirty="0"/>
              <a:t> 025 study. </a:t>
            </a:r>
            <a:r>
              <a:rPr lang="en-US" i="1" dirty="0" err="1"/>
              <a:t>Jpn</a:t>
            </a:r>
            <a:r>
              <a:rPr lang="en-US" i="1" dirty="0"/>
              <a:t> J Clin Oncol</a:t>
            </a:r>
            <a:r>
              <a:rPr lang="en-US" dirty="0"/>
              <a:t>. 2017 Jul 1;47(7):639-646. </a:t>
            </a:r>
            <a:r>
              <a:rPr lang="en-US" dirty="0" err="1"/>
              <a:t>doi</a:t>
            </a:r>
            <a:r>
              <a:rPr lang="en-US" dirty="0"/>
              <a:t>: 10.1093/</a:t>
            </a:r>
            <a:r>
              <a:rPr lang="en-US" dirty="0" err="1"/>
              <a:t>jjco</a:t>
            </a:r>
            <a:r>
              <a:rPr lang="en-US" dirty="0"/>
              <a:t>/hyx049.</a:t>
            </a:r>
          </a:p>
        </p:txBody>
      </p:sp>
      <p:sp>
        <p:nvSpPr>
          <p:cNvPr id="4" name="Slide Number Placeholder 3"/>
          <p:cNvSpPr>
            <a:spLocks noGrp="1"/>
          </p:cNvSpPr>
          <p:nvPr>
            <p:ph type="sldNum" sz="quarter" idx="5"/>
          </p:nvPr>
        </p:nvSpPr>
        <p:spPr/>
        <p:txBody>
          <a:bodyPr/>
          <a:lstStyle/>
          <a:p>
            <a:fld id="{65FE369C-017A-3349-B788-41E4CDC153EC}" type="slidenum">
              <a:rPr lang="en-US" smtClean="0"/>
              <a:t>1</a:t>
            </a:fld>
            <a:endParaRPr lang="en-US"/>
          </a:p>
        </p:txBody>
      </p:sp>
    </p:spTree>
    <p:extLst>
      <p:ext uri="{BB962C8B-B14F-4D97-AF65-F5344CB8AC3E}">
        <p14:creationId xmlns:p14="http://schemas.microsoft.com/office/powerpoint/2010/main" val="120515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everolimus</a:t>
            </a:r>
            <a:r>
              <a:rPr lang="en-US" dirty="0"/>
              <a:t> group included 26 Japanese patients</a:t>
            </a:r>
          </a:p>
          <a:p>
            <a:endParaRPr lang="en-US" dirty="0"/>
          </a:p>
          <a:p>
            <a:r>
              <a:rPr lang="en-US" dirty="0"/>
              <a:t>The nivolumab group included 37 Japanese patients</a:t>
            </a:r>
          </a:p>
          <a:p>
            <a:endParaRPr lang="en-US" dirty="0"/>
          </a:p>
          <a:p>
            <a:r>
              <a:rPr lang="en-US" dirty="0"/>
              <a:t>The low number of Japanese population is a limitation for this trial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Tomita Y, </a:t>
            </a:r>
            <a:r>
              <a:rPr lang="en-US" dirty="0" err="1"/>
              <a:t>Fukasawa</a:t>
            </a:r>
            <a:r>
              <a:rPr lang="en-US" dirty="0"/>
              <a:t> S, Shinohara N, at al, </a:t>
            </a:r>
            <a:r>
              <a:rPr lang="en-US" dirty="0" err="1"/>
              <a:t>CheckMate</a:t>
            </a:r>
            <a:r>
              <a:rPr lang="en-US" dirty="0"/>
              <a:t> 025 Investigators. Nivolumab versus </a:t>
            </a:r>
            <a:r>
              <a:rPr lang="en-US" dirty="0" err="1"/>
              <a:t>everolimus</a:t>
            </a:r>
            <a:r>
              <a:rPr lang="en-US" dirty="0"/>
              <a:t> in advanced renal cell carcinoma: Japanese subgroup analysis from the </a:t>
            </a:r>
            <a:r>
              <a:rPr lang="en-US" dirty="0" err="1"/>
              <a:t>CheckMate</a:t>
            </a:r>
            <a:r>
              <a:rPr lang="en-US" dirty="0"/>
              <a:t> 025 study. </a:t>
            </a:r>
            <a:r>
              <a:rPr lang="en-US" i="1" dirty="0" err="1"/>
              <a:t>Jpn</a:t>
            </a:r>
            <a:r>
              <a:rPr lang="en-US" i="1" dirty="0"/>
              <a:t> J Clin Oncol</a:t>
            </a:r>
            <a:r>
              <a:rPr lang="en-US" dirty="0"/>
              <a:t>. 2017 Jul 1;47(7):639-646. </a:t>
            </a:r>
            <a:r>
              <a:rPr lang="en-US" dirty="0" err="1"/>
              <a:t>doi</a:t>
            </a:r>
            <a:r>
              <a:rPr lang="en-US" dirty="0"/>
              <a:t>: 10.1093/</a:t>
            </a:r>
            <a:r>
              <a:rPr lang="en-US" dirty="0" err="1"/>
              <a:t>jjco</a:t>
            </a:r>
            <a:r>
              <a:rPr lang="en-US" dirty="0"/>
              <a:t>/hyx049.</a:t>
            </a:r>
          </a:p>
          <a:p>
            <a:endParaRPr lang="en-US" dirty="0"/>
          </a:p>
        </p:txBody>
      </p:sp>
      <p:sp>
        <p:nvSpPr>
          <p:cNvPr id="4" name="Slide Number Placeholder 3"/>
          <p:cNvSpPr>
            <a:spLocks noGrp="1"/>
          </p:cNvSpPr>
          <p:nvPr>
            <p:ph type="sldNum" sz="quarter" idx="5"/>
          </p:nvPr>
        </p:nvSpPr>
        <p:spPr/>
        <p:txBody>
          <a:bodyPr/>
          <a:lstStyle/>
          <a:p>
            <a:fld id="{65FE369C-017A-3349-B788-41E4CDC153EC}" type="slidenum">
              <a:rPr lang="en-US" smtClean="0"/>
              <a:t>10</a:t>
            </a:fld>
            <a:endParaRPr lang="en-US"/>
          </a:p>
        </p:txBody>
      </p:sp>
    </p:spTree>
    <p:extLst>
      <p:ext uri="{BB962C8B-B14F-4D97-AF65-F5344CB8AC3E}">
        <p14:creationId xmlns:p14="http://schemas.microsoft.com/office/powerpoint/2010/main" val="3572132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Nivolumab improved </a:t>
            </a:r>
            <a:r>
              <a:rPr lang="en-US"/>
              <a:t>overall survival (OS) </a:t>
            </a:r>
            <a:r>
              <a:rPr lang="en-US" dirty="0"/>
              <a:t>in the </a:t>
            </a:r>
            <a:r>
              <a:rPr lang="en-US"/>
              <a:t>global population.</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Tomita Y, </a:t>
            </a:r>
            <a:r>
              <a:rPr lang="en-US" dirty="0" err="1"/>
              <a:t>Fukasawa</a:t>
            </a:r>
            <a:r>
              <a:rPr lang="en-US" dirty="0"/>
              <a:t> S, Shinohara N, at al, </a:t>
            </a:r>
            <a:r>
              <a:rPr lang="en-US" dirty="0" err="1"/>
              <a:t>CheckMate</a:t>
            </a:r>
            <a:r>
              <a:rPr lang="en-US" dirty="0"/>
              <a:t> 025 Investigators. Nivolumab versus </a:t>
            </a:r>
            <a:r>
              <a:rPr lang="en-US" dirty="0" err="1"/>
              <a:t>everolimus</a:t>
            </a:r>
            <a:r>
              <a:rPr lang="en-US" dirty="0"/>
              <a:t> in advanced renal cell carcinoma: Japanese subgroup analysis from the </a:t>
            </a:r>
            <a:r>
              <a:rPr lang="en-US" dirty="0" err="1"/>
              <a:t>CheckMate</a:t>
            </a:r>
            <a:r>
              <a:rPr lang="en-US" dirty="0"/>
              <a:t> 025 study. </a:t>
            </a:r>
            <a:r>
              <a:rPr lang="en-US" i="1" dirty="0" err="1"/>
              <a:t>Jpn</a:t>
            </a:r>
            <a:r>
              <a:rPr lang="en-US" i="1" dirty="0"/>
              <a:t> J Clin Oncol</a:t>
            </a:r>
            <a:r>
              <a:rPr lang="en-US" dirty="0"/>
              <a:t>. 2017 Jul 1;47(7):639-646. </a:t>
            </a:r>
            <a:r>
              <a:rPr lang="en-US" dirty="0" err="1"/>
              <a:t>doi</a:t>
            </a:r>
            <a:r>
              <a:rPr lang="en-US" dirty="0"/>
              <a:t>: 10.1093/</a:t>
            </a:r>
            <a:r>
              <a:rPr lang="en-US" dirty="0" err="1"/>
              <a:t>jjco</a:t>
            </a:r>
            <a:r>
              <a:rPr lang="en-US" dirty="0"/>
              <a:t>/hyx049.</a:t>
            </a:r>
          </a:p>
          <a:p>
            <a:endParaRPr lang="en-US" dirty="0"/>
          </a:p>
        </p:txBody>
      </p:sp>
      <p:sp>
        <p:nvSpPr>
          <p:cNvPr id="4" name="Slide Number Placeholder 3"/>
          <p:cNvSpPr>
            <a:spLocks noGrp="1"/>
          </p:cNvSpPr>
          <p:nvPr>
            <p:ph type="sldNum" sz="quarter" idx="5"/>
          </p:nvPr>
        </p:nvSpPr>
        <p:spPr/>
        <p:txBody>
          <a:bodyPr/>
          <a:lstStyle/>
          <a:p>
            <a:fld id="{65FE369C-017A-3349-B788-41E4CDC153EC}" type="slidenum">
              <a:rPr lang="en-US" smtClean="0"/>
              <a:t>11</a:t>
            </a:fld>
            <a:endParaRPr lang="en-US"/>
          </a:p>
        </p:txBody>
      </p:sp>
    </p:spTree>
    <p:extLst>
      <p:ext uri="{BB962C8B-B14F-4D97-AF65-F5344CB8AC3E}">
        <p14:creationId xmlns:p14="http://schemas.microsoft.com/office/powerpoint/2010/main" val="1159268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Median OS for the Japanese population was not reached for both arms.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Tomita Y, </a:t>
            </a:r>
            <a:r>
              <a:rPr lang="en-US" dirty="0" err="1"/>
              <a:t>Fukasawa</a:t>
            </a:r>
            <a:r>
              <a:rPr lang="en-US" dirty="0"/>
              <a:t> S, Shinohara N, at al, </a:t>
            </a:r>
            <a:r>
              <a:rPr lang="en-US" dirty="0" err="1"/>
              <a:t>CheckMate</a:t>
            </a:r>
            <a:r>
              <a:rPr lang="en-US" dirty="0"/>
              <a:t> 025 Investigators. Nivolumab versus </a:t>
            </a:r>
            <a:r>
              <a:rPr lang="en-US" dirty="0" err="1"/>
              <a:t>everolimus</a:t>
            </a:r>
            <a:r>
              <a:rPr lang="en-US" dirty="0"/>
              <a:t> in advanced renal cell carcinoma: Japanese subgroup analysis from the </a:t>
            </a:r>
            <a:r>
              <a:rPr lang="en-US" dirty="0" err="1"/>
              <a:t>CheckMate</a:t>
            </a:r>
            <a:r>
              <a:rPr lang="en-US" dirty="0"/>
              <a:t> 025 study. </a:t>
            </a:r>
            <a:r>
              <a:rPr lang="en-US" i="1" dirty="0" err="1"/>
              <a:t>Jpn</a:t>
            </a:r>
            <a:r>
              <a:rPr lang="en-US" i="1" dirty="0"/>
              <a:t> J Clin Oncol</a:t>
            </a:r>
            <a:r>
              <a:rPr lang="en-US" dirty="0"/>
              <a:t>. 2017 Jul 1;47(7):639-646. </a:t>
            </a:r>
            <a:r>
              <a:rPr lang="en-US" dirty="0" err="1"/>
              <a:t>doi</a:t>
            </a:r>
            <a:r>
              <a:rPr lang="en-US" dirty="0"/>
              <a:t>: 10.1093/</a:t>
            </a:r>
            <a:r>
              <a:rPr lang="en-US" dirty="0" err="1"/>
              <a:t>jjco</a:t>
            </a:r>
            <a:r>
              <a:rPr lang="en-US" dirty="0"/>
              <a:t>/hyx049.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5FE369C-017A-3349-B788-41E4CDC153EC}" type="slidenum">
              <a:rPr lang="en-US" smtClean="0"/>
              <a:t>12</a:t>
            </a:fld>
            <a:endParaRPr lang="en-US"/>
          </a:p>
        </p:txBody>
      </p:sp>
    </p:spTree>
    <p:extLst>
      <p:ext uri="{BB962C8B-B14F-4D97-AF65-F5344CB8AC3E}">
        <p14:creationId xmlns:p14="http://schemas.microsoft.com/office/powerpoint/2010/main" val="2367940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Objective response rate (ORR) was higher with nivolumab than with </a:t>
            </a:r>
            <a:r>
              <a:rPr lang="en-US" sz="1200" kern="1200" dirty="0" err="1">
                <a:solidFill>
                  <a:schemeClr val="tx1"/>
                </a:solidFill>
                <a:effectLst/>
                <a:latin typeface="+mn-lt"/>
                <a:ea typeface="+mn-ea"/>
                <a:cs typeface="+mn-cs"/>
              </a:rPr>
              <a:t>everolimus</a:t>
            </a:r>
            <a:r>
              <a:rPr lang="en-US" sz="1200" kern="1200" dirty="0">
                <a:solidFill>
                  <a:schemeClr val="tx1"/>
                </a:solidFill>
                <a:effectLst/>
                <a:latin typeface="+mn-lt"/>
                <a:ea typeface="+mn-ea"/>
                <a:cs typeface="+mn-cs"/>
              </a:rPr>
              <a:t> for both the global and Japanese populations (global: 26% versus 5%, respectively; odds ratio 6.13; 95% CI: 3.77–9.95; Japanese: 43% versus 8% (OR, 9.14; 95% CI, 1.76–88.33).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Tomita Y, </a:t>
            </a:r>
            <a:r>
              <a:rPr lang="en-US" dirty="0" err="1"/>
              <a:t>Fukasawa</a:t>
            </a:r>
            <a:r>
              <a:rPr lang="en-US" dirty="0"/>
              <a:t> S, Shinohara N, at al, </a:t>
            </a:r>
            <a:r>
              <a:rPr lang="en-US" dirty="0" err="1"/>
              <a:t>CheckMate</a:t>
            </a:r>
            <a:r>
              <a:rPr lang="en-US" dirty="0"/>
              <a:t> 025 Investigators. Nivolumab versus </a:t>
            </a:r>
            <a:r>
              <a:rPr lang="en-US" dirty="0" err="1"/>
              <a:t>everolimus</a:t>
            </a:r>
            <a:r>
              <a:rPr lang="en-US" dirty="0"/>
              <a:t> in advanced renal cell carcinoma: Japanese subgroup analysis from the </a:t>
            </a:r>
            <a:r>
              <a:rPr lang="en-US" dirty="0" err="1"/>
              <a:t>CheckMate</a:t>
            </a:r>
            <a:r>
              <a:rPr lang="en-US" dirty="0"/>
              <a:t> 025 study. </a:t>
            </a:r>
            <a:r>
              <a:rPr lang="en-US" i="1" dirty="0" err="1"/>
              <a:t>Jpn</a:t>
            </a:r>
            <a:r>
              <a:rPr lang="en-US" i="1" dirty="0"/>
              <a:t> J Clin Oncol</a:t>
            </a:r>
            <a:r>
              <a:rPr lang="en-US" dirty="0"/>
              <a:t>. 2017 Jul 1;47(7):639-646. </a:t>
            </a:r>
            <a:r>
              <a:rPr lang="en-US" dirty="0" err="1"/>
              <a:t>doi</a:t>
            </a:r>
            <a:r>
              <a:rPr lang="en-US" dirty="0"/>
              <a:t>: 10.1093/</a:t>
            </a:r>
            <a:r>
              <a:rPr lang="en-US" dirty="0" err="1"/>
              <a:t>jjco</a:t>
            </a:r>
            <a:r>
              <a:rPr lang="en-US" dirty="0"/>
              <a:t>/hyx049.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5FE369C-017A-3349-B788-41E4CDC153EC}" type="slidenum">
              <a:rPr lang="en-US" smtClean="0"/>
              <a:t>13</a:t>
            </a:fld>
            <a:endParaRPr lang="en-US"/>
          </a:p>
        </p:txBody>
      </p:sp>
    </p:spTree>
    <p:extLst>
      <p:ext uri="{BB962C8B-B14F-4D97-AF65-F5344CB8AC3E}">
        <p14:creationId xmlns:p14="http://schemas.microsoft.com/office/powerpoint/2010/main" val="1672611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total of 16 patients responded to nivolumab.</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Tomita Y, </a:t>
            </a:r>
            <a:r>
              <a:rPr lang="en-US" dirty="0" err="1"/>
              <a:t>Fukasawa</a:t>
            </a:r>
            <a:r>
              <a:rPr lang="en-US" dirty="0"/>
              <a:t> S, Shinohara N, at al, </a:t>
            </a:r>
            <a:r>
              <a:rPr lang="en-US" dirty="0" err="1"/>
              <a:t>CheckMate</a:t>
            </a:r>
            <a:r>
              <a:rPr lang="en-US" dirty="0"/>
              <a:t> 025 Investigators. Nivolumab versus </a:t>
            </a:r>
            <a:r>
              <a:rPr lang="en-US" dirty="0" err="1"/>
              <a:t>everolimus</a:t>
            </a:r>
            <a:r>
              <a:rPr lang="en-US" dirty="0"/>
              <a:t> in advanced renal cell carcinoma: Japanese subgroup analysis from the </a:t>
            </a:r>
            <a:r>
              <a:rPr lang="en-US" dirty="0" err="1"/>
              <a:t>CheckMate</a:t>
            </a:r>
            <a:r>
              <a:rPr lang="en-US" dirty="0"/>
              <a:t> 025 study. </a:t>
            </a:r>
            <a:r>
              <a:rPr lang="en-US" i="1" dirty="0" err="1"/>
              <a:t>Jpn</a:t>
            </a:r>
            <a:r>
              <a:rPr lang="en-US" i="1" dirty="0"/>
              <a:t> J Clin Oncol</a:t>
            </a:r>
            <a:r>
              <a:rPr lang="en-US" dirty="0"/>
              <a:t>. 2017 Jul 1;47(7):639-646. </a:t>
            </a:r>
            <a:r>
              <a:rPr lang="en-US" dirty="0" err="1"/>
              <a:t>doi</a:t>
            </a:r>
            <a:r>
              <a:rPr lang="en-US" dirty="0"/>
              <a:t>: 10.1093/</a:t>
            </a:r>
            <a:r>
              <a:rPr lang="en-US" dirty="0" err="1"/>
              <a:t>jjco</a:t>
            </a:r>
            <a:r>
              <a:rPr lang="en-US" dirty="0"/>
              <a:t>/hyx049.</a:t>
            </a:r>
          </a:p>
          <a:p>
            <a:endParaRPr lang="en-US" dirty="0"/>
          </a:p>
        </p:txBody>
      </p:sp>
      <p:sp>
        <p:nvSpPr>
          <p:cNvPr id="4" name="Slide Number Placeholder 3"/>
          <p:cNvSpPr>
            <a:spLocks noGrp="1"/>
          </p:cNvSpPr>
          <p:nvPr>
            <p:ph type="sldNum" sz="quarter" idx="5"/>
          </p:nvPr>
        </p:nvSpPr>
        <p:spPr/>
        <p:txBody>
          <a:bodyPr/>
          <a:lstStyle/>
          <a:p>
            <a:fld id="{65FE369C-017A-3349-B788-41E4CDC153EC}" type="slidenum">
              <a:rPr lang="en-US" smtClean="0"/>
              <a:t>14</a:t>
            </a:fld>
            <a:endParaRPr lang="en-US"/>
          </a:p>
        </p:txBody>
      </p:sp>
    </p:spTree>
    <p:extLst>
      <p:ext uri="{BB962C8B-B14F-4D97-AF65-F5344CB8AC3E}">
        <p14:creationId xmlns:p14="http://schemas.microsoft.com/office/powerpoint/2010/main" val="3757440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total of 3 patients had an ongoing response.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Tomita Y, </a:t>
            </a:r>
            <a:r>
              <a:rPr lang="en-US" dirty="0" err="1"/>
              <a:t>Fukasawa</a:t>
            </a:r>
            <a:r>
              <a:rPr lang="en-US" dirty="0"/>
              <a:t> S, Shinohara N, at al, </a:t>
            </a:r>
            <a:r>
              <a:rPr lang="en-US" dirty="0" err="1"/>
              <a:t>CheckMate</a:t>
            </a:r>
            <a:r>
              <a:rPr lang="en-US" dirty="0"/>
              <a:t> 025 Investigators. Nivolumab versus </a:t>
            </a:r>
            <a:r>
              <a:rPr lang="en-US" dirty="0" err="1"/>
              <a:t>everolimus</a:t>
            </a:r>
            <a:r>
              <a:rPr lang="en-US" dirty="0"/>
              <a:t> in advanced renal cell carcinoma: Japanese subgroup analysis from the </a:t>
            </a:r>
            <a:r>
              <a:rPr lang="en-US" dirty="0" err="1"/>
              <a:t>CheckMate</a:t>
            </a:r>
            <a:r>
              <a:rPr lang="en-US" dirty="0"/>
              <a:t> 025 study. </a:t>
            </a:r>
            <a:r>
              <a:rPr lang="en-US" i="1" dirty="0" err="1"/>
              <a:t>Jpn</a:t>
            </a:r>
            <a:r>
              <a:rPr lang="en-US" i="1" dirty="0"/>
              <a:t> J Clin Oncol</a:t>
            </a:r>
            <a:r>
              <a:rPr lang="en-US" dirty="0"/>
              <a:t>. 2017 Jul 1;47(7):639-646. </a:t>
            </a:r>
            <a:r>
              <a:rPr lang="en-US" dirty="0" err="1"/>
              <a:t>doi</a:t>
            </a:r>
            <a:r>
              <a:rPr lang="en-US" dirty="0"/>
              <a:t>: 10.1093/</a:t>
            </a:r>
            <a:r>
              <a:rPr lang="en-US" dirty="0" err="1"/>
              <a:t>jjco</a:t>
            </a:r>
            <a:r>
              <a:rPr lang="en-US" dirty="0"/>
              <a:t>/hyx049.</a:t>
            </a:r>
          </a:p>
          <a:p>
            <a:endParaRPr lang="en-US" dirty="0"/>
          </a:p>
        </p:txBody>
      </p:sp>
      <p:sp>
        <p:nvSpPr>
          <p:cNvPr id="4" name="Slide Number Placeholder 3"/>
          <p:cNvSpPr>
            <a:spLocks noGrp="1"/>
          </p:cNvSpPr>
          <p:nvPr>
            <p:ph type="sldNum" sz="quarter" idx="5"/>
          </p:nvPr>
        </p:nvSpPr>
        <p:spPr/>
        <p:txBody>
          <a:bodyPr/>
          <a:lstStyle/>
          <a:p>
            <a:fld id="{65FE369C-017A-3349-B788-41E4CDC153EC}" type="slidenum">
              <a:rPr lang="en-US" smtClean="0"/>
              <a:t>15</a:t>
            </a:fld>
            <a:endParaRPr lang="en-US"/>
          </a:p>
        </p:txBody>
      </p:sp>
    </p:spTree>
    <p:extLst>
      <p:ext uri="{BB962C8B-B14F-4D97-AF65-F5344CB8AC3E}">
        <p14:creationId xmlns:p14="http://schemas.microsoft.com/office/powerpoint/2010/main" val="929132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total of 2 patients responded to </a:t>
            </a:r>
            <a:r>
              <a:rPr lang="en-US" dirty="0" err="1"/>
              <a:t>everolimus</a:t>
            </a:r>
            <a:r>
              <a:rPr lang="en-US" dirty="0"/>
              <a:t> with one of these patients had an ongoing response.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Tomita Y, </a:t>
            </a:r>
            <a:r>
              <a:rPr lang="en-US" dirty="0" err="1"/>
              <a:t>Fukasawa</a:t>
            </a:r>
            <a:r>
              <a:rPr lang="en-US" dirty="0"/>
              <a:t> S, Shinohara N, at al, </a:t>
            </a:r>
            <a:r>
              <a:rPr lang="en-US" dirty="0" err="1"/>
              <a:t>CheckMate</a:t>
            </a:r>
            <a:r>
              <a:rPr lang="en-US" dirty="0"/>
              <a:t> 025 Investigators. Nivolumab versus </a:t>
            </a:r>
            <a:r>
              <a:rPr lang="en-US" dirty="0" err="1"/>
              <a:t>everolimus</a:t>
            </a:r>
            <a:r>
              <a:rPr lang="en-US" dirty="0"/>
              <a:t> in advanced renal cell carcinoma: Japanese subgroup analysis from the </a:t>
            </a:r>
            <a:r>
              <a:rPr lang="en-US" dirty="0" err="1"/>
              <a:t>CheckMate</a:t>
            </a:r>
            <a:r>
              <a:rPr lang="en-US" dirty="0"/>
              <a:t> 025 study. </a:t>
            </a:r>
            <a:r>
              <a:rPr lang="en-US" i="1" dirty="0" err="1"/>
              <a:t>Jpn</a:t>
            </a:r>
            <a:r>
              <a:rPr lang="en-US" i="1" dirty="0"/>
              <a:t> J Clin Oncol</a:t>
            </a:r>
            <a:r>
              <a:rPr lang="en-US" dirty="0"/>
              <a:t>. 2017 Jul 1;47(7):639-646. </a:t>
            </a:r>
            <a:r>
              <a:rPr lang="en-US" dirty="0" err="1"/>
              <a:t>doi</a:t>
            </a:r>
            <a:r>
              <a:rPr lang="en-US" dirty="0"/>
              <a:t>: 10.1093/</a:t>
            </a:r>
            <a:r>
              <a:rPr lang="en-US" dirty="0" err="1"/>
              <a:t>jjco</a:t>
            </a:r>
            <a:r>
              <a:rPr lang="en-US" dirty="0"/>
              <a:t>/hyx049.</a:t>
            </a:r>
          </a:p>
          <a:p>
            <a:endParaRPr lang="en-US" dirty="0"/>
          </a:p>
        </p:txBody>
      </p:sp>
      <p:sp>
        <p:nvSpPr>
          <p:cNvPr id="4" name="Slide Number Placeholder 3"/>
          <p:cNvSpPr>
            <a:spLocks noGrp="1"/>
          </p:cNvSpPr>
          <p:nvPr>
            <p:ph type="sldNum" sz="quarter" idx="5"/>
          </p:nvPr>
        </p:nvSpPr>
        <p:spPr/>
        <p:txBody>
          <a:bodyPr/>
          <a:lstStyle/>
          <a:p>
            <a:fld id="{65FE369C-017A-3349-B788-41E4CDC153EC}" type="slidenum">
              <a:rPr lang="en-US" smtClean="0"/>
              <a:t>16</a:t>
            </a:fld>
            <a:endParaRPr lang="en-US"/>
          </a:p>
        </p:txBody>
      </p:sp>
    </p:spTree>
    <p:extLst>
      <p:ext uri="{BB962C8B-B14F-4D97-AF65-F5344CB8AC3E}">
        <p14:creationId xmlns:p14="http://schemas.microsoft.com/office/powerpoint/2010/main" val="3624133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common adverse event in the global population was fatigue in both arms.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Tomita Y, </a:t>
            </a:r>
            <a:r>
              <a:rPr lang="en-US" dirty="0" err="1"/>
              <a:t>Fukasawa</a:t>
            </a:r>
            <a:r>
              <a:rPr lang="en-US" dirty="0"/>
              <a:t> S, Shinohara N, at al, </a:t>
            </a:r>
            <a:r>
              <a:rPr lang="en-US" dirty="0" err="1"/>
              <a:t>CheckMate</a:t>
            </a:r>
            <a:r>
              <a:rPr lang="en-US" dirty="0"/>
              <a:t> 025 Investigators. Nivolumab versus </a:t>
            </a:r>
            <a:r>
              <a:rPr lang="en-US" dirty="0" err="1"/>
              <a:t>everolimus</a:t>
            </a:r>
            <a:r>
              <a:rPr lang="en-US" dirty="0"/>
              <a:t> in advanced renal cell carcinoma: Japanese subgroup analysis from the </a:t>
            </a:r>
            <a:r>
              <a:rPr lang="en-US" dirty="0" err="1"/>
              <a:t>CheckMate</a:t>
            </a:r>
            <a:r>
              <a:rPr lang="en-US" dirty="0"/>
              <a:t> 025 study. </a:t>
            </a:r>
            <a:r>
              <a:rPr lang="en-US" i="1" dirty="0" err="1"/>
              <a:t>Jpn</a:t>
            </a:r>
            <a:r>
              <a:rPr lang="en-US" i="1" dirty="0"/>
              <a:t> J Clin Oncol</a:t>
            </a:r>
            <a:r>
              <a:rPr lang="en-US" dirty="0"/>
              <a:t>. 2017 Jul 1;47(7):639-646. </a:t>
            </a:r>
            <a:r>
              <a:rPr lang="en-US" dirty="0" err="1"/>
              <a:t>doi</a:t>
            </a:r>
            <a:r>
              <a:rPr lang="en-US" dirty="0"/>
              <a:t>: 10.1093/</a:t>
            </a:r>
            <a:r>
              <a:rPr lang="en-US" dirty="0" err="1"/>
              <a:t>jjco</a:t>
            </a:r>
            <a:r>
              <a:rPr lang="en-US" dirty="0"/>
              <a:t>/hyx049.</a:t>
            </a:r>
          </a:p>
          <a:p>
            <a:endParaRPr lang="en-US" dirty="0"/>
          </a:p>
        </p:txBody>
      </p:sp>
      <p:sp>
        <p:nvSpPr>
          <p:cNvPr id="4" name="Slide Number Placeholder 3"/>
          <p:cNvSpPr>
            <a:spLocks noGrp="1"/>
          </p:cNvSpPr>
          <p:nvPr>
            <p:ph type="sldNum" sz="quarter" idx="5"/>
          </p:nvPr>
        </p:nvSpPr>
        <p:spPr/>
        <p:txBody>
          <a:bodyPr/>
          <a:lstStyle/>
          <a:p>
            <a:fld id="{65FE369C-017A-3349-B788-41E4CDC153EC}" type="slidenum">
              <a:rPr lang="en-US" smtClean="0"/>
              <a:t>17</a:t>
            </a:fld>
            <a:endParaRPr lang="en-US"/>
          </a:p>
        </p:txBody>
      </p:sp>
    </p:spTree>
    <p:extLst>
      <p:ext uri="{BB962C8B-B14F-4D97-AF65-F5344CB8AC3E}">
        <p14:creationId xmlns:p14="http://schemas.microsoft.com/office/powerpoint/2010/main" val="1530549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common grade 3 or 4 treatment-related adverse events in the global population were fatigue and anemia for nivolumab and anemia for </a:t>
            </a:r>
            <a:r>
              <a:rPr lang="en-US" dirty="0" err="1"/>
              <a:t>everolimus</a:t>
            </a:r>
            <a:r>
              <a:rPr lang="en-US" dirty="0"/>
              <a:t>.</a:t>
            </a:r>
          </a:p>
          <a:p>
            <a:endParaRPr lang="en-US" dirty="0"/>
          </a:p>
          <a:p>
            <a:r>
              <a:rPr lang="en-US" dirty="0"/>
              <a:t>In the Japanese population, no treatment-related deaths were reported in both arms.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Tomita Y, </a:t>
            </a:r>
            <a:r>
              <a:rPr lang="en-US" dirty="0" err="1"/>
              <a:t>Fukasawa</a:t>
            </a:r>
            <a:r>
              <a:rPr lang="en-US" dirty="0"/>
              <a:t> S, Shinohara N, at al, </a:t>
            </a:r>
            <a:r>
              <a:rPr lang="en-US" dirty="0" err="1"/>
              <a:t>CheckMate</a:t>
            </a:r>
            <a:r>
              <a:rPr lang="en-US" dirty="0"/>
              <a:t> 025 Investigators. Nivolumab versus </a:t>
            </a:r>
            <a:r>
              <a:rPr lang="en-US" dirty="0" err="1"/>
              <a:t>everolimus</a:t>
            </a:r>
            <a:r>
              <a:rPr lang="en-US" dirty="0"/>
              <a:t> in advanced renal cell carcinoma: Japanese subgroup analysis from the </a:t>
            </a:r>
            <a:r>
              <a:rPr lang="en-US" dirty="0" err="1"/>
              <a:t>CheckMate</a:t>
            </a:r>
            <a:r>
              <a:rPr lang="en-US" dirty="0"/>
              <a:t> 025 study. </a:t>
            </a:r>
            <a:r>
              <a:rPr lang="en-US" i="1" dirty="0" err="1"/>
              <a:t>Jpn</a:t>
            </a:r>
            <a:r>
              <a:rPr lang="en-US" i="1" dirty="0"/>
              <a:t> J Clin Oncol</a:t>
            </a:r>
            <a:r>
              <a:rPr lang="en-US" dirty="0"/>
              <a:t>. 2017 Jul 1;47(7):639-646. </a:t>
            </a:r>
            <a:r>
              <a:rPr lang="en-US" dirty="0" err="1"/>
              <a:t>doi</a:t>
            </a:r>
            <a:r>
              <a:rPr lang="en-US" dirty="0"/>
              <a:t>: 10.1093/</a:t>
            </a:r>
            <a:r>
              <a:rPr lang="en-US" dirty="0" err="1"/>
              <a:t>jjco</a:t>
            </a:r>
            <a:r>
              <a:rPr lang="en-US" dirty="0"/>
              <a:t>/hyx049.</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5FE369C-017A-3349-B788-41E4CDC153EC}" type="slidenum">
              <a:rPr lang="en-US" smtClean="0"/>
              <a:t>18</a:t>
            </a:fld>
            <a:endParaRPr lang="en-US"/>
          </a:p>
        </p:txBody>
      </p:sp>
    </p:spTree>
    <p:extLst>
      <p:ext uri="{BB962C8B-B14F-4D97-AF65-F5344CB8AC3E}">
        <p14:creationId xmlns:p14="http://schemas.microsoft.com/office/powerpoint/2010/main" val="805538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u="none" strike="noStrike" kern="1200" baseline="0" dirty="0">
                <a:solidFill>
                  <a:schemeClr val="tx1"/>
                </a:solidFill>
                <a:latin typeface="+mn-lt"/>
                <a:ea typeface="+mn-ea"/>
                <a:cs typeface="+mn-cs"/>
              </a:rPr>
              <a:t>Adverse events associated with with nivolumab were lower than with </a:t>
            </a:r>
            <a:r>
              <a:rPr lang="en-US" sz="1200" b="0" i="0" u="none" strike="noStrike" kern="1200" baseline="0" dirty="0" err="1">
                <a:solidFill>
                  <a:schemeClr val="tx1"/>
                </a:solidFill>
                <a:latin typeface="+mn-lt"/>
                <a:ea typeface="+mn-ea"/>
                <a:cs typeface="+mn-cs"/>
              </a:rPr>
              <a:t>everolimus</a:t>
            </a:r>
            <a:r>
              <a:rPr lang="en-US" sz="1200" b="0" i="0" u="none" strike="noStrike" kern="1200" baseline="0" dirty="0">
                <a:solidFill>
                  <a:schemeClr val="tx1"/>
                </a:solidFill>
                <a:latin typeface="+mn-lt"/>
                <a:ea typeface="+mn-ea"/>
                <a:cs typeface="+mn-cs"/>
              </a:rPr>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Tomita Y, </a:t>
            </a:r>
            <a:r>
              <a:rPr lang="en-US" dirty="0" err="1"/>
              <a:t>Fukasawa</a:t>
            </a:r>
            <a:r>
              <a:rPr lang="en-US" dirty="0"/>
              <a:t> S, Shinohara N, at al, </a:t>
            </a:r>
            <a:r>
              <a:rPr lang="en-US" dirty="0" err="1"/>
              <a:t>CheckMate</a:t>
            </a:r>
            <a:r>
              <a:rPr lang="en-US" dirty="0"/>
              <a:t> 025 Investigators. </a:t>
            </a:r>
            <a:r>
              <a:rPr lang="en-US" dirty="0" err="1"/>
              <a:t>Nivolumab</a:t>
            </a:r>
            <a:r>
              <a:rPr lang="en-US" dirty="0"/>
              <a:t> versus </a:t>
            </a:r>
            <a:r>
              <a:rPr lang="en-US" dirty="0" err="1"/>
              <a:t>everolimus</a:t>
            </a:r>
            <a:r>
              <a:rPr lang="en-US" dirty="0"/>
              <a:t> in advanced renal cell carcinoma: Japanese subgroup analysis from the </a:t>
            </a:r>
            <a:r>
              <a:rPr lang="en-US" dirty="0" err="1"/>
              <a:t>CheckMate</a:t>
            </a:r>
            <a:r>
              <a:rPr lang="en-US" dirty="0"/>
              <a:t> 025 study. </a:t>
            </a:r>
            <a:r>
              <a:rPr lang="en-US" i="1" dirty="0" err="1"/>
              <a:t>Jpn</a:t>
            </a:r>
            <a:r>
              <a:rPr lang="en-US" i="1" dirty="0"/>
              <a:t> J </a:t>
            </a:r>
            <a:r>
              <a:rPr lang="en-US" i="1" dirty="0" err="1"/>
              <a:t>Clin</a:t>
            </a:r>
            <a:r>
              <a:rPr lang="en-US" i="1" dirty="0"/>
              <a:t> </a:t>
            </a:r>
            <a:r>
              <a:rPr lang="en-US" i="1" dirty="0" err="1"/>
              <a:t>Oncol</a:t>
            </a:r>
            <a:r>
              <a:rPr lang="en-US" dirty="0"/>
              <a:t>. 2017 Jul 1;47(7):639-646. </a:t>
            </a:r>
            <a:r>
              <a:rPr lang="en-US" dirty="0" err="1"/>
              <a:t>doi</a:t>
            </a:r>
            <a:r>
              <a:rPr lang="en-US" dirty="0"/>
              <a:t>: 10.1093/</a:t>
            </a:r>
            <a:r>
              <a:rPr lang="en-US" dirty="0" err="1"/>
              <a:t>jjco</a:t>
            </a:r>
            <a:r>
              <a:rPr lang="en-US" dirty="0"/>
              <a:t>/hyx049.</a:t>
            </a:r>
          </a:p>
          <a:p>
            <a:endParaRPr lang="en-US" dirty="0"/>
          </a:p>
        </p:txBody>
      </p:sp>
      <p:sp>
        <p:nvSpPr>
          <p:cNvPr id="4" name="Slide Number Placeholder 3"/>
          <p:cNvSpPr>
            <a:spLocks noGrp="1"/>
          </p:cNvSpPr>
          <p:nvPr>
            <p:ph type="sldNum" sz="quarter" idx="10"/>
          </p:nvPr>
        </p:nvSpPr>
        <p:spPr/>
        <p:txBody>
          <a:bodyPr/>
          <a:lstStyle/>
          <a:p>
            <a:fld id="{65FE369C-017A-3349-B788-41E4CDC153EC}" type="slidenum">
              <a:rPr lang="en-US" smtClean="0"/>
              <a:t>19</a:t>
            </a:fld>
            <a:endParaRPr lang="en-US"/>
          </a:p>
        </p:txBody>
      </p:sp>
    </p:spTree>
    <p:extLst>
      <p:ext uri="{BB962C8B-B14F-4D97-AF65-F5344CB8AC3E}">
        <p14:creationId xmlns:p14="http://schemas.microsoft.com/office/powerpoint/2010/main" val="326524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Advanced renal cell carcinoma can be classified into 4 stages.</a:t>
            </a:r>
          </a:p>
          <a:p>
            <a:r>
              <a:rPr lang="en-US" dirty="0"/>
              <a:t>Stage I</a:t>
            </a:r>
          </a:p>
          <a:p>
            <a:endParaRPr lang="en-US" dirty="0"/>
          </a:p>
          <a:p>
            <a:r>
              <a:rPr lang="en-US" dirty="0"/>
              <a:t>Renal-cell carcinoma. Cohen HT, McGovern FJ</a:t>
            </a:r>
            <a:r>
              <a:rPr lang="en-US" i="1" dirty="0"/>
              <a:t>. N </a:t>
            </a:r>
            <a:r>
              <a:rPr lang="en-US" i="1" dirty="0" err="1"/>
              <a:t>Engl</a:t>
            </a:r>
            <a:r>
              <a:rPr lang="en-US" i="1" dirty="0"/>
              <a:t> J Med</a:t>
            </a:r>
            <a:r>
              <a:rPr lang="en-US" dirty="0"/>
              <a:t>. 2005;353(23):2477-90. Review. PMID: 16339096</a:t>
            </a:r>
          </a:p>
          <a:p>
            <a:endParaRPr lang="en-US" dirty="0"/>
          </a:p>
          <a:p>
            <a:r>
              <a:rPr lang="en-US" dirty="0"/>
              <a:t>https://</a:t>
            </a:r>
            <a:r>
              <a:rPr lang="en-US" dirty="0" err="1"/>
              <a:t>emedicine.medscape.com</a:t>
            </a:r>
            <a:r>
              <a:rPr lang="en-US" dirty="0"/>
              <a:t>/article/281340-overview#a6 (accessed September 29</a:t>
            </a:r>
            <a:r>
              <a:rPr lang="en-US" baseline="30000" dirty="0"/>
              <a:t>th</a:t>
            </a:r>
            <a:r>
              <a:rPr lang="en-US" dirty="0"/>
              <a:t>, 2019)</a:t>
            </a:r>
          </a:p>
        </p:txBody>
      </p:sp>
      <p:sp>
        <p:nvSpPr>
          <p:cNvPr id="4" name="Slide Number Placeholder 3"/>
          <p:cNvSpPr>
            <a:spLocks noGrp="1"/>
          </p:cNvSpPr>
          <p:nvPr>
            <p:ph type="sldNum" sz="quarter" idx="5"/>
          </p:nvPr>
        </p:nvSpPr>
        <p:spPr/>
        <p:txBody>
          <a:bodyPr/>
          <a:lstStyle/>
          <a:p>
            <a:fld id="{65FE369C-017A-3349-B788-41E4CDC153EC}" type="slidenum">
              <a:rPr lang="en-US" smtClean="0"/>
              <a:t>2</a:t>
            </a:fld>
            <a:endParaRPr lang="en-US"/>
          </a:p>
        </p:txBody>
      </p:sp>
    </p:spTree>
    <p:extLst>
      <p:ext uri="{BB962C8B-B14F-4D97-AF65-F5344CB8AC3E}">
        <p14:creationId xmlns:p14="http://schemas.microsoft.com/office/powerpoint/2010/main" val="895437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Conclusions</a:t>
            </a:r>
            <a:endParaRPr lang="en-US" dirty="0"/>
          </a:p>
          <a:p>
            <a:endParaRPr lang="en-US" dirty="0"/>
          </a:p>
          <a:p>
            <a:r>
              <a:rPr lang="en-US" dirty="0"/>
              <a:t>Japanese patients had a higher response rate with </a:t>
            </a:r>
            <a:r>
              <a:rPr lang="en-US" dirty="0" err="1"/>
              <a:t>nivolumab</a:t>
            </a:r>
            <a:r>
              <a:rPr lang="en-US" dirty="0"/>
              <a:t> compared to </a:t>
            </a:r>
            <a:r>
              <a:rPr lang="en-US" dirty="0" err="1"/>
              <a:t>everolimus</a:t>
            </a:r>
            <a:r>
              <a:rPr lang="en-US" dirty="0"/>
              <a:t>. The results are consistent with the global population data.</a:t>
            </a:r>
          </a:p>
          <a:p>
            <a:endParaRPr lang="en-US" dirty="0"/>
          </a:p>
          <a:p>
            <a:r>
              <a:rPr lang="en-US" dirty="0"/>
              <a:t>The median OS was not reached and nivolumab had better safety profile than </a:t>
            </a:r>
            <a:r>
              <a:rPr lang="en-US" dirty="0" err="1"/>
              <a:t>everolimus</a:t>
            </a:r>
            <a:r>
              <a:rPr lang="en-US" dirty="0"/>
              <a:t>.</a:t>
            </a:r>
          </a:p>
          <a:p>
            <a:endParaRPr lang="en-US" dirty="0"/>
          </a:p>
          <a:p>
            <a:endParaRPr lang="en-US" dirty="0"/>
          </a:p>
          <a:p>
            <a:r>
              <a:rPr lang="en-US" dirty="0"/>
              <a:t>Time for questions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Tomita Y, </a:t>
            </a:r>
            <a:r>
              <a:rPr lang="en-US" dirty="0" err="1"/>
              <a:t>Fukasawa</a:t>
            </a:r>
            <a:r>
              <a:rPr lang="en-US" dirty="0"/>
              <a:t> S, Shinohara N, at al, </a:t>
            </a:r>
            <a:r>
              <a:rPr lang="en-US" dirty="0" err="1"/>
              <a:t>CheckMate</a:t>
            </a:r>
            <a:r>
              <a:rPr lang="en-US" dirty="0"/>
              <a:t> 025 Investigators. Nivolumab versus </a:t>
            </a:r>
            <a:r>
              <a:rPr lang="en-US" dirty="0" err="1"/>
              <a:t>everolimus</a:t>
            </a:r>
            <a:r>
              <a:rPr lang="en-US" dirty="0"/>
              <a:t> in advanced renal cell carcinoma: Japanese subgroup analysis from the </a:t>
            </a:r>
            <a:r>
              <a:rPr lang="en-US" dirty="0" err="1"/>
              <a:t>CheckMate</a:t>
            </a:r>
            <a:r>
              <a:rPr lang="en-US" dirty="0"/>
              <a:t> 025 study. </a:t>
            </a:r>
            <a:r>
              <a:rPr lang="en-US" i="1" dirty="0" err="1"/>
              <a:t>Jpn</a:t>
            </a:r>
            <a:r>
              <a:rPr lang="en-US" i="1" dirty="0"/>
              <a:t> J Clin Oncol</a:t>
            </a:r>
            <a:r>
              <a:rPr lang="en-US" dirty="0"/>
              <a:t>. 2017 Jul 1;47(7):639-646. </a:t>
            </a:r>
            <a:r>
              <a:rPr lang="en-US" dirty="0" err="1"/>
              <a:t>doi</a:t>
            </a:r>
            <a:r>
              <a:rPr lang="en-US" dirty="0"/>
              <a:t>: 10.1093/</a:t>
            </a:r>
            <a:r>
              <a:rPr lang="en-US" dirty="0" err="1"/>
              <a:t>jjco</a:t>
            </a:r>
            <a:r>
              <a:rPr lang="en-US" dirty="0"/>
              <a:t>/hyx049.</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5FE369C-017A-3349-B788-41E4CDC153EC}" type="slidenum">
              <a:rPr lang="en-US" smtClean="0"/>
              <a:t>20</a:t>
            </a:fld>
            <a:endParaRPr lang="en-US"/>
          </a:p>
        </p:txBody>
      </p:sp>
    </p:spTree>
    <p:extLst>
      <p:ext uri="{BB962C8B-B14F-4D97-AF65-F5344CB8AC3E}">
        <p14:creationId xmlns:p14="http://schemas.microsoft.com/office/powerpoint/2010/main" val="293406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Stage II</a:t>
            </a:r>
          </a:p>
          <a:p>
            <a:endParaRPr lang="en-US" dirty="0"/>
          </a:p>
          <a:p>
            <a:r>
              <a:rPr lang="en-US" dirty="0"/>
              <a:t>Cohen HT, McGovern FJ. Renal-cell </a:t>
            </a:r>
            <a:r>
              <a:rPr lang="en-US" dirty="0" err="1"/>
              <a:t>carcinoma.</a:t>
            </a:r>
            <a:r>
              <a:rPr lang="en-US" i="1" dirty="0" err="1"/>
              <a:t>N</a:t>
            </a:r>
            <a:r>
              <a:rPr lang="en-US" i="1" dirty="0"/>
              <a:t> </a:t>
            </a:r>
            <a:r>
              <a:rPr lang="en-US" i="1" dirty="0" err="1"/>
              <a:t>Engl</a:t>
            </a:r>
            <a:r>
              <a:rPr lang="en-US" i="1" dirty="0"/>
              <a:t> J Med</a:t>
            </a:r>
            <a:r>
              <a:rPr lang="en-US" dirty="0"/>
              <a:t>. 2005;353(23):2477-90. Review. PMID: 16339096</a:t>
            </a:r>
          </a:p>
          <a:p>
            <a:endParaRPr lang="en-US" dirty="0"/>
          </a:p>
          <a:p>
            <a:r>
              <a:rPr lang="en-US" dirty="0"/>
              <a:t>https://</a:t>
            </a:r>
            <a:r>
              <a:rPr lang="en-US" dirty="0" err="1"/>
              <a:t>emedicine.medscape.com</a:t>
            </a:r>
            <a:r>
              <a:rPr lang="en-US" dirty="0"/>
              <a:t>/article/281340-overview#a6 (accessed September 29</a:t>
            </a:r>
            <a:r>
              <a:rPr lang="en-US" baseline="30000" dirty="0"/>
              <a:t>th</a:t>
            </a:r>
            <a:r>
              <a:rPr lang="en-US" dirty="0"/>
              <a:t>, 2019)</a:t>
            </a:r>
          </a:p>
          <a:p>
            <a:endParaRPr lang="en-US" dirty="0"/>
          </a:p>
        </p:txBody>
      </p:sp>
      <p:sp>
        <p:nvSpPr>
          <p:cNvPr id="4" name="Slide Number Placeholder 3"/>
          <p:cNvSpPr>
            <a:spLocks noGrp="1"/>
          </p:cNvSpPr>
          <p:nvPr>
            <p:ph type="sldNum" sz="quarter" idx="5"/>
          </p:nvPr>
        </p:nvSpPr>
        <p:spPr/>
        <p:txBody>
          <a:bodyPr/>
          <a:lstStyle/>
          <a:p>
            <a:fld id="{65FE369C-017A-3349-B788-41E4CDC153EC}" type="slidenum">
              <a:rPr lang="en-US" smtClean="0"/>
              <a:t>3</a:t>
            </a:fld>
            <a:endParaRPr lang="en-US"/>
          </a:p>
        </p:txBody>
      </p:sp>
    </p:spTree>
    <p:extLst>
      <p:ext uri="{BB962C8B-B14F-4D97-AF65-F5344CB8AC3E}">
        <p14:creationId xmlns:p14="http://schemas.microsoft.com/office/powerpoint/2010/main" val="1733663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Stage III</a:t>
            </a:r>
          </a:p>
          <a:p>
            <a:endParaRPr lang="en-US" dirty="0"/>
          </a:p>
          <a:p>
            <a:r>
              <a:rPr lang="en-US" dirty="0"/>
              <a:t>Cohen HT, McGovern FJ. Renal-cell </a:t>
            </a:r>
            <a:r>
              <a:rPr lang="en-US" dirty="0" err="1"/>
              <a:t>carcinoma.</a:t>
            </a:r>
            <a:r>
              <a:rPr lang="en-US" i="1" dirty="0" err="1"/>
              <a:t>N</a:t>
            </a:r>
            <a:r>
              <a:rPr lang="en-US" i="1" dirty="0"/>
              <a:t> </a:t>
            </a:r>
            <a:r>
              <a:rPr lang="en-US" i="1" dirty="0" err="1"/>
              <a:t>Engl</a:t>
            </a:r>
            <a:r>
              <a:rPr lang="en-US" i="1" dirty="0"/>
              <a:t> J Med</a:t>
            </a:r>
            <a:r>
              <a:rPr lang="en-US" dirty="0"/>
              <a:t>. 2005;353(23):2477-90. Review. PMID: 16339096</a:t>
            </a:r>
          </a:p>
          <a:p>
            <a:endParaRPr lang="en-US" dirty="0"/>
          </a:p>
          <a:p>
            <a:r>
              <a:rPr lang="en-US" dirty="0"/>
              <a:t>https://</a:t>
            </a:r>
            <a:r>
              <a:rPr lang="en-US" dirty="0" err="1"/>
              <a:t>emedicine.medscape.com</a:t>
            </a:r>
            <a:r>
              <a:rPr lang="en-US" dirty="0"/>
              <a:t>/article/281340-overview#a6 (accessed September 29</a:t>
            </a:r>
            <a:r>
              <a:rPr lang="en-US" baseline="30000" dirty="0"/>
              <a:t>th</a:t>
            </a:r>
            <a:r>
              <a:rPr lang="en-US" dirty="0"/>
              <a:t>, 2019)</a:t>
            </a:r>
          </a:p>
          <a:p>
            <a:endParaRPr lang="en-US" dirty="0"/>
          </a:p>
        </p:txBody>
      </p:sp>
      <p:sp>
        <p:nvSpPr>
          <p:cNvPr id="4" name="Slide Number Placeholder 3"/>
          <p:cNvSpPr>
            <a:spLocks noGrp="1"/>
          </p:cNvSpPr>
          <p:nvPr>
            <p:ph type="sldNum" sz="quarter" idx="5"/>
          </p:nvPr>
        </p:nvSpPr>
        <p:spPr/>
        <p:txBody>
          <a:bodyPr/>
          <a:lstStyle/>
          <a:p>
            <a:fld id="{65FE369C-017A-3349-B788-41E4CDC153EC}" type="slidenum">
              <a:rPr lang="en-US" smtClean="0"/>
              <a:t>4</a:t>
            </a:fld>
            <a:endParaRPr lang="en-US"/>
          </a:p>
        </p:txBody>
      </p:sp>
    </p:spTree>
    <p:extLst>
      <p:ext uri="{BB962C8B-B14F-4D97-AF65-F5344CB8AC3E}">
        <p14:creationId xmlns:p14="http://schemas.microsoft.com/office/powerpoint/2010/main" val="1469758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Stage IV</a:t>
            </a:r>
          </a:p>
          <a:p>
            <a:r>
              <a:rPr lang="en-US" dirty="0"/>
              <a:t>At this stage, the disease is spread and metastasized. The 5-year survival rate is 20%.</a:t>
            </a:r>
          </a:p>
          <a:p>
            <a:endParaRPr lang="en-US" dirty="0"/>
          </a:p>
          <a:p>
            <a:r>
              <a:rPr lang="en-US" dirty="0"/>
              <a:t>Cohen HT, McGovern FJ. Renal-cell </a:t>
            </a:r>
            <a:r>
              <a:rPr lang="en-US" dirty="0" err="1"/>
              <a:t>carcinoma.</a:t>
            </a:r>
            <a:r>
              <a:rPr lang="en-US" i="1" dirty="0" err="1"/>
              <a:t>N</a:t>
            </a:r>
            <a:r>
              <a:rPr lang="en-US" i="1" dirty="0"/>
              <a:t> </a:t>
            </a:r>
            <a:r>
              <a:rPr lang="en-US" i="1" dirty="0" err="1"/>
              <a:t>Engl</a:t>
            </a:r>
            <a:r>
              <a:rPr lang="en-US" i="1" dirty="0"/>
              <a:t> J Med</a:t>
            </a:r>
            <a:r>
              <a:rPr lang="en-US" dirty="0"/>
              <a:t>. 2005;353(23):2477-90. Review. PMID: 16339096</a:t>
            </a:r>
          </a:p>
          <a:p>
            <a:endParaRPr lang="en-US" dirty="0"/>
          </a:p>
          <a:p>
            <a:r>
              <a:rPr lang="en-US" dirty="0"/>
              <a:t>https://</a:t>
            </a:r>
            <a:r>
              <a:rPr lang="en-US" dirty="0" err="1"/>
              <a:t>emedicine.medscape.com</a:t>
            </a:r>
            <a:r>
              <a:rPr lang="en-US" dirty="0"/>
              <a:t>/article/281340-overview#a6 (accessed September 29</a:t>
            </a:r>
            <a:r>
              <a:rPr lang="en-US" baseline="30000" dirty="0"/>
              <a:t>th</a:t>
            </a:r>
            <a:r>
              <a:rPr lang="en-US" dirty="0"/>
              <a:t>, 2019)</a:t>
            </a:r>
          </a:p>
          <a:p>
            <a:endParaRPr lang="en-US" dirty="0"/>
          </a:p>
        </p:txBody>
      </p:sp>
      <p:sp>
        <p:nvSpPr>
          <p:cNvPr id="4" name="Slide Number Placeholder 3"/>
          <p:cNvSpPr>
            <a:spLocks noGrp="1"/>
          </p:cNvSpPr>
          <p:nvPr>
            <p:ph type="sldNum" sz="quarter" idx="5"/>
          </p:nvPr>
        </p:nvSpPr>
        <p:spPr/>
        <p:txBody>
          <a:bodyPr/>
          <a:lstStyle/>
          <a:p>
            <a:fld id="{65FE369C-017A-3349-B788-41E4CDC153EC}" type="slidenum">
              <a:rPr lang="en-US" smtClean="0"/>
              <a:t>5</a:t>
            </a:fld>
            <a:endParaRPr lang="en-US"/>
          </a:p>
        </p:txBody>
      </p:sp>
    </p:spTree>
    <p:extLst>
      <p:ext uri="{BB962C8B-B14F-4D97-AF65-F5344CB8AC3E}">
        <p14:creationId xmlns:p14="http://schemas.microsoft.com/office/powerpoint/2010/main" val="990898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Tyrosine kinase inhibitors which target tyrosine kinase receptors and kinases such as BRAF are approved for the treatment of advanced stage renal cell carcinoma.</a:t>
            </a:r>
          </a:p>
          <a:p>
            <a:endParaRPr lang="en-US" dirty="0"/>
          </a:p>
          <a:p>
            <a:r>
              <a:rPr lang="en-US" dirty="0"/>
              <a:t>Alonso-</a:t>
            </a:r>
            <a:r>
              <a:rPr lang="en-US" dirty="0" err="1"/>
              <a:t>Gordoa</a:t>
            </a:r>
            <a:r>
              <a:rPr lang="en-US" dirty="0"/>
              <a:t> T, García-Bermejo ML, Grande E, Garrido P, et al. Targeting Tyrosine kinases in Renal Cell Carcinoma: "New Bullets against Old Guys". </a:t>
            </a:r>
            <a:r>
              <a:rPr lang="en-US" i="1" dirty="0"/>
              <a:t>Int J Mol Sci</a:t>
            </a:r>
            <a:r>
              <a:rPr lang="en-US" dirty="0"/>
              <a:t>. 2019;20(8). </a:t>
            </a:r>
            <a:r>
              <a:rPr lang="en-US" dirty="0" err="1"/>
              <a:t>pii</a:t>
            </a:r>
            <a:r>
              <a:rPr lang="en-US" dirty="0"/>
              <a:t>: E1901. </a:t>
            </a:r>
            <a:r>
              <a:rPr lang="en-US" dirty="0" err="1"/>
              <a:t>doi</a:t>
            </a:r>
            <a:r>
              <a:rPr lang="en-US" dirty="0"/>
              <a:t>: 10.3390/ijms20081901.</a:t>
            </a:r>
          </a:p>
          <a:p>
            <a:endParaRPr lang="en-US" dirty="0"/>
          </a:p>
          <a:p>
            <a:r>
              <a:rPr lang="en-US" dirty="0"/>
              <a:t>Sánchez-</a:t>
            </a:r>
            <a:r>
              <a:rPr lang="en-US" dirty="0" err="1"/>
              <a:t>Gastaldo</a:t>
            </a:r>
            <a:r>
              <a:rPr lang="en-US" dirty="0"/>
              <a:t> A, </a:t>
            </a:r>
            <a:r>
              <a:rPr lang="en-US" dirty="0" err="1"/>
              <a:t>Kempf</a:t>
            </a:r>
            <a:r>
              <a:rPr lang="en-US" dirty="0"/>
              <a:t> E, González Del Alba A, at al. Systemic treatment of renal cell cancer: A comprehensive review. </a:t>
            </a:r>
            <a:r>
              <a:rPr lang="en-US" i="1" dirty="0"/>
              <a:t>Cancer Treat Rev</a:t>
            </a:r>
            <a:r>
              <a:rPr lang="en-US" dirty="0"/>
              <a:t>. 2017;60:77-89. </a:t>
            </a:r>
            <a:r>
              <a:rPr lang="en-US" dirty="0" err="1"/>
              <a:t>doi</a:t>
            </a:r>
            <a:r>
              <a:rPr lang="en-US" dirty="0"/>
              <a:t>: 10.1016/j.ctrv.2017.08.010.</a:t>
            </a:r>
          </a:p>
        </p:txBody>
      </p:sp>
      <p:sp>
        <p:nvSpPr>
          <p:cNvPr id="4" name="Slide Number Placeholder 3"/>
          <p:cNvSpPr>
            <a:spLocks noGrp="1"/>
          </p:cNvSpPr>
          <p:nvPr>
            <p:ph type="sldNum" sz="quarter" idx="5"/>
          </p:nvPr>
        </p:nvSpPr>
        <p:spPr/>
        <p:txBody>
          <a:bodyPr/>
          <a:lstStyle/>
          <a:p>
            <a:fld id="{65FE369C-017A-3349-B788-41E4CDC153EC}" type="slidenum">
              <a:rPr lang="en-US" smtClean="0"/>
              <a:t>6</a:t>
            </a:fld>
            <a:endParaRPr lang="en-US"/>
          </a:p>
        </p:txBody>
      </p:sp>
    </p:spTree>
    <p:extLst>
      <p:ext uri="{BB962C8B-B14F-4D97-AF65-F5344CB8AC3E}">
        <p14:creationId xmlns:p14="http://schemas.microsoft.com/office/powerpoint/2010/main" val="760538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mTOR inhibitors that target the signaling molecule, mTOR, which is involved in cell growth pathways, are also approved for the treatment of advanced stage renal cell carcinoma.</a:t>
            </a:r>
          </a:p>
          <a:p>
            <a:endParaRPr lang="en-US" dirty="0"/>
          </a:p>
          <a:p>
            <a:r>
              <a:rPr lang="en-US" dirty="0"/>
              <a:t>Other therapies such as cytokine therapy using interferon gamma are still widely used in Japan relative to other parts of the world. Several Japanese patients who were enrolled in this study were previously treated with cytokine therapy.</a:t>
            </a:r>
          </a:p>
          <a:p>
            <a:endParaRPr lang="en-US" dirty="0"/>
          </a:p>
          <a:p>
            <a:r>
              <a:rPr lang="en-US" dirty="0" err="1"/>
              <a:t>Motzer</a:t>
            </a:r>
            <a:r>
              <a:rPr lang="en-US" dirty="0"/>
              <a:t> RJ, </a:t>
            </a:r>
            <a:r>
              <a:rPr lang="en-US" dirty="0" err="1"/>
              <a:t>Escudier</a:t>
            </a:r>
            <a:r>
              <a:rPr lang="en-US" dirty="0"/>
              <a:t> B, </a:t>
            </a:r>
            <a:r>
              <a:rPr lang="en-US" dirty="0" err="1"/>
              <a:t>Oudard</a:t>
            </a:r>
            <a:r>
              <a:rPr lang="en-US" dirty="0"/>
              <a:t> S, et al; RECORD-1 Study Group. Efficacy of </a:t>
            </a:r>
            <a:r>
              <a:rPr lang="en-US" dirty="0" err="1"/>
              <a:t>everolimus</a:t>
            </a:r>
            <a:r>
              <a:rPr lang="en-US" dirty="0"/>
              <a:t> in advanced renal cell carcinoma: a double-blind, randomized, placebo-controlled phase III trial. Lancet. 2008;372(9637):449-56. </a:t>
            </a:r>
            <a:r>
              <a:rPr lang="en-US" dirty="0" err="1"/>
              <a:t>doi</a:t>
            </a:r>
            <a:r>
              <a:rPr lang="en-US" dirty="0"/>
              <a:t>: 10.1016/S0140-6736(08)61039-9.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Sánchez-</a:t>
            </a:r>
            <a:r>
              <a:rPr lang="en-US" dirty="0" err="1"/>
              <a:t>Gastaldo</a:t>
            </a:r>
            <a:r>
              <a:rPr lang="en-US" dirty="0"/>
              <a:t> A, </a:t>
            </a:r>
            <a:r>
              <a:rPr lang="en-US" dirty="0" err="1"/>
              <a:t>Kempf</a:t>
            </a:r>
            <a:r>
              <a:rPr lang="en-US" dirty="0"/>
              <a:t> E, González Del Alba A, at al. Systemic treatment of renal cell cancer: A comprehensive review. </a:t>
            </a:r>
            <a:r>
              <a:rPr lang="en-US" i="1" dirty="0"/>
              <a:t>Cancer Treat Rev</a:t>
            </a:r>
            <a:r>
              <a:rPr lang="en-US" dirty="0"/>
              <a:t>. 2017;60:77-89. </a:t>
            </a:r>
            <a:r>
              <a:rPr lang="en-US" dirty="0" err="1"/>
              <a:t>doi</a:t>
            </a:r>
            <a:r>
              <a:rPr lang="en-US" dirty="0"/>
              <a:t>: 10.1016/j.ctrv.2017.08.010.</a:t>
            </a:r>
          </a:p>
          <a:p>
            <a:endParaRPr lang="en-US" dirty="0"/>
          </a:p>
        </p:txBody>
      </p:sp>
      <p:sp>
        <p:nvSpPr>
          <p:cNvPr id="4" name="Slide Number Placeholder 3"/>
          <p:cNvSpPr>
            <a:spLocks noGrp="1"/>
          </p:cNvSpPr>
          <p:nvPr>
            <p:ph type="sldNum" sz="quarter" idx="5"/>
          </p:nvPr>
        </p:nvSpPr>
        <p:spPr/>
        <p:txBody>
          <a:bodyPr/>
          <a:lstStyle/>
          <a:p>
            <a:fld id="{65FE369C-017A-3349-B788-41E4CDC153EC}" type="slidenum">
              <a:rPr lang="en-US" smtClean="0"/>
              <a:t>7</a:t>
            </a:fld>
            <a:endParaRPr lang="en-US"/>
          </a:p>
        </p:txBody>
      </p:sp>
    </p:spTree>
    <p:extLst>
      <p:ext uri="{BB962C8B-B14F-4D97-AF65-F5344CB8AC3E}">
        <p14:creationId xmlns:p14="http://schemas.microsoft.com/office/powerpoint/2010/main" val="113539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Immune checkpoint inhibitors have revolutionized cancer treatment by unleashing the immune system against cancer cells. Nivolumab inhibits the interaction between PD-1 and PD-L1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Ribas</a:t>
            </a:r>
            <a:r>
              <a:rPr lang="en-US" dirty="0"/>
              <a:t> A, </a:t>
            </a:r>
            <a:r>
              <a:rPr lang="en-US" dirty="0" err="1"/>
              <a:t>Wolchok</a:t>
            </a:r>
            <a:r>
              <a:rPr lang="en-US" dirty="0"/>
              <a:t> JD. Cancer immunotherapy using checkpoint blockade. </a:t>
            </a:r>
            <a:r>
              <a:rPr lang="en-US" i="1" dirty="0"/>
              <a:t>Science</a:t>
            </a:r>
            <a:r>
              <a:rPr lang="en-US" dirty="0"/>
              <a:t>. 2018;359(6382):1350-1355. </a:t>
            </a:r>
            <a:r>
              <a:rPr lang="en-US" dirty="0" err="1"/>
              <a:t>doi</a:t>
            </a:r>
            <a:r>
              <a:rPr lang="en-US" dirty="0"/>
              <a:t>: 10.1126/science.aar4060.</a:t>
            </a:r>
          </a:p>
        </p:txBody>
      </p:sp>
      <p:sp>
        <p:nvSpPr>
          <p:cNvPr id="4" name="Slide Number Placeholder 3"/>
          <p:cNvSpPr>
            <a:spLocks noGrp="1"/>
          </p:cNvSpPr>
          <p:nvPr>
            <p:ph type="sldNum" sz="quarter" idx="5"/>
          </p:nvPr>
        </p:nvSpPr>
        <p:spPr/>
        <p:txBody>
          <a:bodyPr/>
          <a:lstStyle/>
          <a:p>
            <a:fld id="{65FE369C-017A-3349-B788-41E4CDC153EC}" type="slidenum">
              <a:rPr lang="en-US" smtClean="0"/>
              <a:t>8</a:t>
            </a:fld>
            <a:endParaRPr lang="en-US"/>
          </a:p>
        </p:txBody>
      </p:sp>
    </p:spTree>
    <p:extLst>
      <p:ext uri="{BB962C8B-B14F-4D97-AF65-F5344CB8AC3E}">
        <p14:creationId xmlns:p14="http://schemas.microsoft.com/office/powerpoint/2010/main" val="500816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Patients were randomized 1:1 to receive nivolumab 3 mg/kg intravenously over 60 minutes every 2 weeks or </a:t>
            </a:r>
            <a:r>
              <a:rPr lang="en-US" sz="1200" kern="1200" dirty="0" err="1">
                <a:solidFill>
                  <a:schemeClr val="tx1"/>
                </a:solidFill>
                <a:effectLst/>
                <a:latin typeface="+mn-lt"/>
                <a:ea typeface="+mn-ea"/>
                <a:cs typeface="+mn-cs"/>
              </a:rPr>
              <a:t>everolimus</a:t>
            </a:r>
            <a:r>
              <a:rPr lang="en-US" sz="1200" kern="1200" dirty="0">
                <a:solidFill>
                  <a:schemeClr val="tx1"/>
                </a:solidFill>
                <a:effectLst/>
                <a:latin typeface="+mn-lt"/>
                <a:ea typeface="+mn-ea"/>
                <a:cs typeface="+mn-cs"/>
              </a:rPr>
              <a:t> (10 mg tablets) everyday. </a:t>
            </a:r>
            <a:endParaRPr lang="en-US" dirty="0"/>
          </a:p>
          <a:p>
            <a:endParaRPr lang="en-US" dirty="0"/>
          </a:p>
          <a:p>
            <a:endParaRPr lang="en-US" dirty="0"/>
          </a:p>
          <a:p>
            <a:r>
              <a:rPr lang="en-US" dirty="0"/>
              <a:t>A total of 410 patents were treated with nivolumab and 411 patients were treated with </a:t>
            </a:r>
            <a:r>
              <a:rPr lang="en-US" dirty="0" err="1"/>
              <a:t>everolimus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Tomita Y, </a:t>
            </a:r>
            <a:r>
              <a:rPr lang="en-US" dirty="0" err="1"/>
              <a:t>Fukasawa</a:t>
            </a:r>
            <a:r>
              <a:rPr lang="en-US" dirty="0"/>
              <a:t> S, Shinohara N, at al, </a:t>
            </a:r>
            <a:r>
              <a:rPr lang="en-US" dirty="0" err="1"/>
              <a:t>CheckMate</a:t>
            </a:r>
            <a:r>
              <a:rPr lang="en-US" dirty="0"/>
              <a:t> 025 Investigators. Nivolumab versus </a:t>
            </a:r>
            <a:r>
              <a:rPr lang="en-US" dirty="0" err="1"/>
              <a:t>everolimus</a:t>
            </a:r>
            <a:r>
              <a:rPr lang="en-US" dirty="0"/>
              <a:t> in advanced renal cell carcinoma: Japanese subgroup analysis from the </a:t>
            </a:r>
            <a:r>
              <a:rPr lang="en-US" dirty="0" err="1"/>
              <a:t>CheckMate</a:t>
            </a:r>
            <a:r>
              <a:rPr lang="en-US" dirty="0"/>
              <a:t> 025 study. </a:t>
            </a:r>
            <a:r>
              <a:rPr lang="en-US" i="1" dirty="0" err="1"/>
              <a:t>Jpn</a:t>
            </a:r>
            <a:r>
              <a:rPr lang="en-US" i="1" dirty="0"/>
              <a:t> J Clin Oncol</a:t>
            </a:r>
            <a:r>
              <a:rPr lang="en-US" dirty="0"/>
              <a:t>. 2017 Jul 1;47(7):639-646. </a:t>
            </a:r>
            <a:r>
              <a:rPr lang="en-US" dirty="0" err="1"/>
              <a:t>doi</a:t>
            </a:r>
            <a:r>
              <a:rPr lang="en-US" dirty="0"/>
              <a:t>: 10.1093/</a:t>
            </a:r>
            <a:r>
              <a:rPr lang="en-US" dirty="0" err="1"/>
              <a:t>jjco</a:t>
            </a:r>
            <a:r>
              <a:rPr lang="en-US" dirty="0"/>
              <a:t>/hyx049.</a:t>
            </a:r>
          </a:p>
          <a:p>
            <a:endParaRPr lang="en-US" dirty="0"/>
          </a:p>
        </p:txBody>
      </p:sp>
      <p:sp>
        <p:nvSpPr>
          <p:cNvPr id="4" name="Slide Number Placeholder 3"/>
          <p:cNvSpPr>
            <a:spLocks noGrp="1"/>
          </p:cNvSpPr>
          <p:nvPr>
            <p:ph type="sldNum" sz="quarter" idx="5"/>
          </p:nvPr>
        </p:nvSpPr>
        <p:spPr/>
        <p:txBody>
          <a:bodyPr/>
          <a:lstStyle/>
          <a:p>
            <a:fld id="{65FE369C-017A-3349-B788-41E4CDC153EC}" type="slidenum">
              <a:rPr lang="en-US" smtClean="0"/>
              <a:t>9</a:t>
            </a:fld>
            <a:endParaRPr lang="en-US"/>
          </a:p>
        </p:txBody>
      </p:sp>
    </p:spTree>
    <p:extLst>
      <p:ext uri="{BB962C8B-B14F-4D97-AF65-F5344CB8AC3E}">
        <p14:creationId xmlns:p14="http://schemas.microsoft.com/office/powerpoint/2010/main" val="117087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728BA-A558-4041-8D23-6342FC19E1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F10938-646B-4CD5-BF5B-6A64575E69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447F4E-1CBB-42B2-BBC0-91E1C1529ACE}"/>
              </a:ext>
            </a:extLst>
          </p:cNvPr>
          <p:cNvSpPr>
            <a:spLocks noGrp="1"/>
          </p:cNvSpPr>
          <p:nvPr>
            <p:ph type="dt" sz="half" idx="10"/>
          </p:nvPr>
        </p:nvSpPr>
        <p:spPr/>
        <p:txBody>
          <a:bodyPr/>
          <a:lstStyle/>
          <a:p>
            <a:fld id="{CA74B04B-8B68-4BEE-B2B4-CA9BE9B731FF}" type="datetimeFigureOut">
              <a:rPr lang="en-US" smtClean="0"/>
              <a:t>5/12/20</a:t>
            </a:fld>
            <a:endParaRPr lang="en-US"/>
          </a:p>
        </p:txBody>
      </p:sp>
      <p:sp>
        <p:nvSpPr>
          <p:cNvPr id="5" name="Footer Placeholder 4">
            <a:extLst>
              <a:ext uri="{FF2B5EF4-FFF2-40B4-BE49-F238E27FC236}">
                <a16:creationId xmlns:a16="http://schemas.microsoft.com/office/drawing/2014/main" id="{B4E348AB-300E-41DE-880B-BC0064CB0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C3E353-806A-4195-B77D-CE85798001BE}"/>
              </a:ext>
            </a:extLst>
          </p:cNvPr>
          <p:cNvSpPr>
            <a:spLocks noGrp="1"/>
          </p:cNvSpPr>
          <p:nvPr>
            <p:ph type="sldNum" sz="quarter" idx="12"/>
          </p:nvPr>
        </p:nvSpPr>
        <p:spPr/>
        <p:txBody>
          <a:bodyPr/>
          <a:lstStyle/>
          <a:p>
            <a:fld id="{FB8F5F5F-3D8E-44B2-8E95-282662547310}" type="slidenum">
              <a:rPr lang="en-US" smtClean="0"/>
              <a:t>‹#›</a:t>
            </a:fld>
            <a:endParaRPr lang="en-US"/>
          </a:p>
        </p:txBody>
      </p:sp>
    </p:spTree>
    <p:extLst>
      <p:ext uri="{BB962C8B-B14F-4D97-AF65-F5344CB8AC3E}">
        <p14:creationId xmlns:p14="http://schemas.microsoft.com/office/powerpoint/2010/main" val="2273509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9BF8-B69D-4DF5-9C72-49A37F7860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94AD7F-57D5-4FC6-AFE0-B954941B30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97850-BFDD-47BC-AC6A-34562FD59879}"/>
              </a:ext>
            </a:extLst>
          </p:cNvPr>
          <p:cNvSpPr>
            <a:spLocks noGrp="1"/>
          </p:cNvSpPr>
          <p:nvPr>
            <p:ph type="dt" sz="half" idx="10"/>
          </p:nvPr>
        </p:nvSpPr>
        <p:spPr/>
        <p:txBody>
          <a:bodyPr/>
          <a:lstStyle/>
          <a:p>
            <a:fld id="{CA74B04B-8B68-4BEE-B2B4-CA9BE9B731FF}" type="datetimeFigureOut">
              <a:rPr lang="en-US" smtClean="0"/>
              <a:t>5/12/20</a:t>
            </a:fld>
            <a:endParaRPr lang="en-US"/>
          </a:p>
        </p:txBody>
      </p:sp>
      <p:sp>
        <p:nvSpPr>
          <p:cNvPr id="5" name="Footer Placeholder 4">
            <a:extLst>
              <a:ext uri="{FF2B5EF4-FFF2-40B4-BE49-F238E27FC236}">
                <a16:creationId xmlns:a16="http://schemas.microsoft.com/office/drawing/2014/main" id="{6CF5859F-22D3-4AAF-A447-0E6895DF86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451A07-9FCF-405E-A3EA-F3C36B7A4516}"/>
              </a:ext>
            </a:extLst>
          </p:cNvPr>
          <p:cNvSpPr>
            <a:spLocks noGrp="1"/>
          </p:cNvSpPr>
          <p:nvPr>
            <p:ph type="sldNum" sz="quarter" idx="12"/>
          </p:nvPr>
        </p:nvSpPr>
        <p:spPr/>
        <p:txBody>
          <a:bodyPr/>
          <a:lstStyle/>
          <a:p>
            <a:fld id="{FB8F5F5F-3D8E-44B2-8E95-282662547310}" type="slidenum">
              <a:rPr lang="en-US" smtClean="0"/>
              <a:t>‹#›</a:t>
            </a:fld>
            <a:endParaRPr lang="en-US"/>
          </a:p>
        </p:txBody>
      </p:sp>
    </p:spTree>
    <p:extLst>
      <p:ext uri="{BB962C8B-B14F-4D97-AF65-F5344CB8AC3E}">
        <p14:creationId xmlns:p14="http://schemas.microsoft.com/office/powerpoint/2010/main" val="644796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A0BAB9-009D-4A08-94F2-CB6BBF515E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C38B1E-B6F5-4635-B273-88D240F17F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300494-407C-4956-98A4-FE2B4415DAE2}"/>
              </a:ext>
            </a:extLst>
          </p:cNvPr>
          <p:cNvSpPr>
            <a:spLocks noGrp="1"/>
          </p:cNvSpPr>
          <p:nvPr>
            <p:ph type="dt" sz="half" idx="10"/>
          </p:nvPr>
        </p:nvSpPr>
        <p:spPr/>
        <p:txBody>
          <a:bodyPr/>
          <a:lstStyle/>
          <a:p>
            <a:fld id="{CA74B04B-8B68-4BEE-B2B4-CA9BE9B731FF}" type="datetimeFigureOut">
              <a:rPr lang="en-US" smtClean="0"/>
              <a:t>5/12/20</a:t>
            </a:fld>
            <a:endParaRPr lang="en-US"/>
          </a:p>
        </p:txBody>
      </p:sp>
      <p:sp>
        <p:nvSpPr>
          <p:cNvPr id="5" name="Footer Placeholder 4">
            <a:extLst>
              <a:ext uri="{FF2B5EF4-FFF2-40B4-BE49-F238E27FC236}">
                <a16:creationId xmlns:a16="http://schemas.microsoft.com/office/drawing/2014/main" id="{11DBFC83-7D1B-4B2A-9205-36B583810F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05793-D1A0-417D-9AEE-14CB1657AC67}"/>
              </a:ext>
            </a:extLst>
          </p:cNvPr>
          <p:cNvSpPr>
            <a:spLocks noGrp="1"/>
          </p:cNvSpPr>
          <p:nvPr>
            <p:ph type="sldNum" sz="quarter" idx="12"/>
          </p:nvPr>
        </p:nvSpPr>
        <p:spPr/>
        <p:txBody>
          <a:bodyPr/>
          <a:lstStyle/>
          <a:p>
            <a:fld id="{FB8F5F5F-3D8E-44B2-8E95-282662547310}" type="slidenum">
              <a:rPr lang="en-US" smtClean="0"/>
              <a:t>‹#›</a:t>
            </a:fld>
            <a:endParaRPr lang="en-US"/>
          </a:p>
        </p:txBody>
      </p:sp>
    </p:spTree>
    <p:extLst>
      <p:ext uri="{BB962C8B-B14F-4D97-AF65-F5344CB8AC3E}">
        <p14:creationId xmlns:p14="http://schemas.microsoft.com/office/powerpoint/2010/main" val="348239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27C01-C443-41E1-80D3-B6C3183F6A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C592E1-94A3-4891-99C6-1BF90E6EE94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253179-518B-4C4B-AB20-8F5A53791268}"/>
              </a:ext>
            </a:extLst>
          </p:cNvPr>
          <p:cNvSpPr>
            <a:spLocks noGrp="1"/>
          </p:cNvSpPr>
          <p:nvPr>
            <p:ph type="dt" sz="half" idx="10"/>
          </p:nvPr>
        </p:nvSpPr>
        <p:spPr/>
        <p:txBody>
          <a:bodyPr/>
          <a:lstStyle/>
          <a:p>
            <a:fld id="{CA74B04B-8B68-4BEE-B2B4-CA9BE9B731FF}" type="datetimeFigureOut">
              <a:rPr lang="en-US" smtClean="0"/>
              <a:t>5/12/20</a:t>
            </a:fld>
            <a:endParaRPr lang="en-US"/>
          </a:p>
        </p:txBody>
      </p:sp>
      <p:sp>
        <p:nvSpPr>
          <p:cNvPr id="5" name="Footer Placeholder 4">
            <a:extLst>
              <a:ext uri="{FF2B5EF4-FFF2-40B4-BE49-F238E27FC236}">
                <a16:creationId xmlns:a16="http://schemas.microsoft.com/office/drawing/2014/main" id="{F6A7B5AE-B480-4CAF-B9EA-AEE507AC0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AC0F0-1884-4766-89D1-6FCA4A0B2050}"/>
              </a:ext>
            </a:extLst>
          </p:cNvPr>
          <p:cNvSpPr>
            <a:spLocks noGrp="1"/>
          </p:cNvSpPr>
          <p:nvPr>
            <p:ph type="sldNum" sz="quarter" idx="12"/>
          </p:nvPr>
        </p:nvSpPr>
        <p:spPr/>
        <p:txBody>
          <a:bodyPr/>
          <a:lstStyle/>
          <a:p>
            <a:fld id="{FB8F5F5F-3D8E-44B2-8E95-282662547310}" type="slidenum">
              <a:rPr lang="en-US" smtClean="0"/>
              <a:t>‹#›</a:t>
            </a:fld>
            <a:endParaRPr lang="en-US"/>
          </a:p>
        </p:txBody>
      </p:sp>
    </p:spTree>
    <p:extLst>
      <p:ext uri="{BB962C8B-B14F-4D97-AF65-F5344CB8AC3E}">
        <p14:creationId xmlns:p14="http://schemas.microsoft.com/office/powerpoint/2010/main" val="4050574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7A6DF-6826-4F2F-9D77-98E022D87F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24D7DD-AE99-4AD9-BC8B-FBC956249E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5007AF3-E52B-4FBA-AA31-E56FFE21B56D}"/>
              </a:ext>
            </a:extLst>
          </p:cNvPr>
          <p:cNvSpPr>
            <a:spLocks noGrp="1"/>
          </p:cNvSpPr>
          <p:nvPr>
            <p:ph type="dt" sz="half" idx="10"/>
          </p:nvPr>
        </p:nvSpPr>
        <p:spPr/>
        <p:txBody>
          <a:bodyPr/>
          <a:lstStyle/>
          <a:p>
            <a:fld id="{CA74B04B-8B68-4BEE-B2B4-CA9BE9B731FF}" type="datetimeFigureOut">
              <a:rPr lang="en-US" smtClean="0"/>
              <a:t>5/12/20</a:t>
            </a:fld>
            <a:endParaRPr lang="en-US"/>
          </a:p>
        </p:txBody>
      </p:sp>
      <p:sp>
        <p:nvSpPr>
          <p:cNvPr id="5" name="Footer Placeholder 4">
            <a:extLst>
              <a:ext uri="{FF2B5EF4-FFF2-40B4-BE49-F238E27FC236}">
                <a16:creationId xmlns:a16="http://schemas.microsoft.com/office/drawing/2014/main" id="{47CB4CC7-FB0D-4D0C-A181-94E2CF5B1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F0269-9F9F-4F94-9A44-D00B2E3F81B9}"/>
              </a:ext>
            </a:extLst>
          </p:cNvPr>
          <p:cNvSpPr>
            <a:spLocks noGrp="1"/>
          </p:cNvSpPr>
          <p:nvPr>
            <p:ph type="sldNum" sz="quarter" idx="12"/>
          </p:nvPr>
        </p:nvSpPr>
        <p:spPr/>
        <p:txBody>
          <a:bodyPr/>
          <a:lstStyle/>
          <a:p>
            <a:fld id="{FB8F5F5F-3D8E-44B2-8E95-282662547310}" type="slidenum">
              <a:rPr lang="en-US" smtClean="0"/>
              <a:t>‹#›</a:t>
            </a:fld>
            <a:endParaRPr lang="en-US"/>
          </a:p>
        </p:txBody>
      </p:sp>
    </p:spTree>
    <p:extLst>
      <p:ext uri="{BB962C8B-B14F-4D97-AF65-F5344CB8AC3E}">
        <p14:creationId xmlns:p14="http://schemas.microsoft.com/office/powerpoint/2010/main" val="31823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78D7-1357-4782-BD7E-A83B76E1AB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165DC1-4A16-47AB-82A8-E1D1B816B98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3002C5-565F-4D7A-A547-3C01764FC7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27335B-D3EE-46C1-A538-1C1641E82DB9}"/>
              </a:ext>
            </a:extLst>
          </p:cNvPr>
          <p:cNvSpPr>
            <a:spLocks noGrp="1"/>
          </p:cNvSpPr>
          <p:nvPr>
            <p:ph type="dt" sz="half" idx="10"/>
          </p:nvPr>
        </p:nvSpPr>
        <p:spPr/>
        <p:txBody>
          <a:bodyPr/>
          <a:lstStyle/>
          <a:p>
            <a:fld id="{CA74B04B-8B68-4BEE-B2B4-CA9BE9B731FF}" type="datetimeFigureOut">
              <a:rPr lang="en-US" smtClean="0"/>
              <a:t>5/12/20</a:t>
            </a:fld>
            <a:endParaRPr lang="en-US"/>
          </a:p>
        </p:txBody>
      </p:sp>
      <p:sp>
        <p:nvSpPr>
          <p:cNvPr id="6" name="Footer Placeholder 5">
            <a:extLst>
              <a:ext uri="{FF2B5EF4-FFF2-40B4-BE49-F238E27FC236}">
                <a16:creationId xmlns:a16="http://schemas.microsoft.com/office/drawing/2014/main" id="{8FC2D5DB-17A0-47FE-9740-877BB56F34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4AF3F2-F5A6-49C2-AB0B-ACD121E83152}"/>
              </a:ext>
            </a:extLst>
          </p:cNvPr>
          <p:cNvSpPr>
            <a:spLocks noGrp="1"/>
          </p:cNvSpPr>
          <p:nvPr>
            <p:ph type="sldNum" sz="quarter" idx="12"/>
          </p:nvPr>
        </p:nvSpPr>
        <p:spPr/>
        <p:txBody>
          <a:bodyPr/>
          <a:lstStyle/>
          <a:p>
            <a:fld id="{FB8F5F5F-3D8E-44B2-8E95-282662547310}" type="slidenum">
              <a:rPr lang="en-US" smtClean="0"/>
              <a:t>‹#›</a:t>
            </a:fld>
            <a:endParaRPr lang="en-US"/>
          </a:p>
        </p:txBody>
      </p:sp>
    </p:spTree>
    <p:extLst>
      <p:ext uri="{BB962C8B-B14F-4D97-AF65-F5344CB8AC3E}">
        <p14:creationId xmlns:p14="http://schemas.microsoft.com/office/powerpoint/2010/main" val="2553159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4F738-FEB4-41DD-9E04-DF68ED1441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9D0DAD-B301-469E-8BA2-C4E221A805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F9C5D8A-A54C-4FE8-B073-448BBBC892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9E162C-3DE0-422F-86D4-11C34901BC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2B9462-63B6-4C51-B8DF-CA4F14209B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64DA5F-8BBA-4D52-B770-0B4E3F672605}"/>
              </a:ext>
            </a:extLst>
          </p:cNvPr>
          <p:cNvSpPr>
            <a:spLocks noGrp="1"/>
          </p:cNvSpPr>
          <p:nvPr>
            <p:ph type="dt" sz="half" idx="10"/>
          </p:nvPr>
        </p:nvSpPr>
        <p:spPr/>
        <p:txBody>
          <a:bodyPr/>
          <a:lstStyle/>
          <a:p>
            <a:fld id="{CA74B04B-8B68-4BEE-B2B4-CA9BE9B731FF}" type="datetimeFigureOut">
              <a:rPr lang="en-US" smtClean="0"/>
              <a:t>5/12/20</a:t>
            </a:fld>
            <a:endParaRPr lang="en-US"/>
          </a:p>
        </p:txBody>
      </p:sp>
      <p:sp>
        <p:nvSpPr>
          <p:cNvPr id="8" name="Footer Placeholder 7">
            <a:extLst>
              <a:ext uri="{FF2B5EF4-FFF2-40B4-BE49-F238E27FC236}">
                <a16:creationId xmlns:a16="http://schemas.microsoft.com/office/drawing/2014/main" id="{D8285BB5-AA85-45B1-820A-A250ABFE03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EC04E0-7682-46A2-9D71-81B5B2B9BCC5}"/>
              </a:ext>
            </a:extLst>
          </p:cNvPr>
          <p:cNvSpPr>
            <a:spLocks noGrp="1"/>
          </p:cNvSpPr>
          <p:nvPr>
            <p:ph type="sldNum" sz="quarter" idx="12"/>
          </p:nvPr>
        </p:nvSpPr>
        <p:spPr/>
        <p:txBody>
          <a:bodyPr/>
          <a:lstStyle/>
          <a:p>
            <a:fld id="{FB8F5F5F-3D8E-44B2-8E95-282662547310}" type="slidenum">
              <a:rPr lang="en-US" smtClean="0"/>
              <a:t>‹#›</a:t>
            </a:fld>
            <a:endParaRPr lang="en-US"/>
          </a:p>
        </p:txBody>
      </p:sp>
    </p:spTree>
    <p:extLst>
      <p:ext uri="{BB962C8B-B14F-4D97-AF65-F5344CB8AC3E}">
        <p14:creationId xmlns:p14="http://schemas.microsoft.com/office/powerpoint/2010/main" val="3135780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6FD1-43E6-4936-91DA-382B399B43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F3EF0E-563C-4EBE-A325-E9F57D65E144}"/>
              </a:ext>
            </a:extLst>
          </p:cNvPr>
          <p:cNvSpPr>
            <a:spLocks noGrp="1"/>
          </p:cNvSpPr>
          <p:nvPr>
            <p:ph type="dt" sz="half" idx="10"/>
          </p:nvPr>
        </p:nvSpPr>
        <p:spPr/>
        <p:txBody>
          <a:bodyPr/>
          <a:lstStyle/>
          <a:p>
            <a:fld id="{CA74B04B-8B68-4BEE-B2B4-CA9BE9B731FF}" type="datetimeFigureOut">
              <a:rPr lang="en-US" smtClean="0"/>
              <a:t>5/12/20</a:t>
            </a:fld>
            <a:endParaRPr lang="en-US"/>
          </a:p>
        </p:txBody>
      </p:sp>
      <p:sp>
        <p:nvSpPr>
          <p:cNvPr id="4" name="Footer Placeholder 3">
            <a:extLst>
              <a:ext uri="{FF2B5EF4-FFF2-40B4-BE49-F238E27FC236}">
                <a16:creationId xmlns:a16="http://schemas.microsoft.com/office/drawing/2014/main" id="{20DD28DA-7A45-471C-964F-8C4EE0D412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EA0ABD-8BEE-471D-88BF-48BF8D7EA851}"/>
              </a:ext>
            </a:extLst>
          </p:cNvPr>
          <p:cNvSpPr>
            <a:spLocks noGrp="1"/>
          </p:cNvSpPr>
          <p:nvPr>
            <p:ph type="sldNum" sz="quarter" idx="12"/>
          </p:nvPr>
        </p:nvSpPr>
        <p:spPr/>
        <p:txBody>
          <a:bodyPr/>
          <a:lstStyle/>
          <a:p>
            <a:fld id="{FB8F5F5F-3D8E-44B2-8E95-282662547310}" type="slidenum">
              <a:rPr lang="en-US" smtClean="0"/>
              <a:t>‹#›</a:t>
            </a:fld>
            <a:endParaRPr lang="en-US"/>
          </a:p>
        </p:txBody>
      </p:sp>
    </p:spTree>
    <p:extLst>
      <p:ext uri="{BB962C8B-B14F-4D97-AF65-F5344CB8AC3E}">
        <p14:creationId xmlns:p14="http://schemas.microsoft.com/office/powerpoint/2010/main" val="241928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59D214-AD00-49DD-910D-6A9A7C73904F}"/>
              </a:ext>
            </a:extLst>
          </p:cNvPr>
          <p:cNvSpPr>
            <a:spLocks noGrp="1"/>
          </p:cNvSpPr>
          <p:nvPr>
            <p:ph type="dt" sz="half" idx="10"/>
          </p:nvPr>
        </p:nvSpPr>
        <p:spPr/>
        <p:txBody>
          <a:bodyPr/>
          <a:lstStyle/>
          <a:p>
            <a:fld id="{CA74B04B-8B68-4BEE-B2B4-CA9BE9B731FF}" type="datetimeFigureOut">
              <a:rPr lang="en-US" smtClean="0"/>
              <a:t>5/12/20</a:t>
            </a:fld>
            <a:endParaRPr lang="en-US"/>
          </a:p>
        </p:txBody>
      </p:sp>
      <p:sp>
        <p:nvSpPr>
          <p:cNvPr id="3" name="Footer Placeholder 2">
            <a:extLst>
              <a:ext uri="{FF2B5EF4-FFF2-40B4-BE49-F238E27FC236}">
                <a16:creationId xmlns:a16="http://schemas.microsoft.com/office/drawing/2014/main" id="{A55E3AA8-B3E7-487C-B459-937A16E325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D061EC-5D1F-48B9-AAB6-782E03BCF17F}"/>
              </a:ext>
            </a:extLst>
          </p:cNvPr>
          <p:cNvSpPr>
            <a:spLocks noGrp="1"/>
          </p:cNvSpPr>
          <p:nvPr>
            <p:ph type="sldNum" sz="quarter" idx="12"/>
          </p:nvPr>
        </p:nvSpPr>
        <p:spPr/>
        <p:txBody>
          <a:bodyPr/>
          <a:lstStyle/>
          <a:p>
            <a:fld id="{FB8F5F5F-3D8E-44B2-8E95-282662547310}" type="slidenum">
              <a:rPr lang="en-US" smtClean="0"/>
              <a:t>‹#›</a:t>
            </a:fld>
            <a:endParaRPr lang="en-US"/>
          </a:p>
        </p:txBody>
      </p:sp>
    </p:spTree>
    <p:extLst>
      <p:ext uri="{BB962C8B-B14F-4D97-AF65-F5344CB8AC3E}">
        <p14:creationId xmlns:p14="http://schemas.microsoft.com/office/powerpoint/2010/main" val="270430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E966-B634-4DEB-976B-DFCA019837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2EB790-4DFE-45F6-8EC6-FF528B7A8F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3B2533-646E-458E-9153-658D1BC8D4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5686E3-99BE-4DDD-8B43-2FA174E691E9}"/>
              </a:ext>
            </a:extLst>
          </p:cNvPr>
          <p:cNvSpPr>
            <a:spLocks noGrp="1"/>
          </p:cNvSpPr>
          <p:nvPr>
            <p:ph type="dt" sz="half" idx="10"/>
          </p:nvPr>
        </p:nvSpPr>
        <p:spPr/>
        <p:txBody>
          <a:bodyPr/>
          <a:lstStyle/>
          <a:p>
            <a:fld id="{CA74B04B-8B68-4BEE-B2B4-CA9BE9B731FF}" type="datetimeFigureOut">
              <a:rPr lang="en-US" smtClean="0"/>
              <a:t>5/12/20</a:t>
            </a:fld>
            <a:endParaRPr lang="en-US"/>
          </a:p>
        </p:txBody>
      </p:sp>
      <p:sp>
        <p:nvSpPr>
          <p:cNvPr id="6" name="Footer Placeholder 5">
            <a:extLst>
              <a:ext uri="{FF2B5EF4-FFF2-40B4-BE49-F238E27FC236}">
                <a16:creationId xmlns:a16="http://schemas.microsoft.com/office/drawing/2014/main" id="{2EFC9780-A02F-4363-9ACD-F9269E9FA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540D1E-1CB8-4254-BDA1-8B6E76C1B113}"/>
              </a:ext>
            </a:extLst>
          </p:cNvPr>
          <p:cNvSpPr>
            <a:spLocks noGrp="1"/>
          </p:cNvSpPr>
          <p:nvPr>
            <p:ph type="sldNum" sz="quarter" idx="12"/>
          </p:nvPr>
        </p:nvSpPr>
        <p:spPr/>
        <p:txBody>
          <a:bodyPr/>
          <a:lstStyle/>
          <a:p>
            <a:fld id="{FB8F5F5F-3D8E-44B2-8E95-282662547310}" type="slidenum">
              <a:rPr lang="en-US" smtClean="0"/>
              <a:t>‹#›</a:t>
            </a:fld>
            <a:endParaRPr lang="en-US"/>
          </a:p>
        </p:txBody>
      </p:sp>
    </p:spTree>
    <p:extLst>
      <p:ext uri="{BB962C8B-B14F-4D97-AF65-F5344CB8AC3E}">
        <p14:creationId xmlns:p14="http://schemas.microsoft.com/office/powerpoint/2010/main" val="789049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4AAD1-EAC6-44A1-9C1D-B416647C87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FDFF9A-1703-41B0-9E59-A01FF5FB4C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222318-3100-4E4F-9ED2-B0696E64FF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002443-9EC1-457C-9A3E-476E8C844AB2}"/>
              </a:ext>
            </a:extLst>
          </p:cNvPr>
          <p:cNvSpPr>
            <a:spLocks noGrp="1"/>
          </p:cNvSpPr>
          <p:nvPr>
            <p:ph type="dt" sz="half" idx="10"/>
          </p:nvPr>
        </p:nvSpPr>
        <p:spPr/>
        <p:txBody>
          <a:bodyPr/>
          <a:lstStyle/>
          <a:p>
            <a:fld id="{CA74B04B-8B68-4BEE-B2B4-CA9BE9B731FF}" type="datetimeFigureOut">
              <a:rPr lang="en-US" smtClean="0"/>
              <a:t>5/12/20</a:t>
            </a:fld>
            <a:endParaRPr lang="en-US"/>
          </a:p>
        </p:txBody>
      </p:sp>
      <p:sp>
        <p:nvSpPr>
          <p:cNvPr id="6" name="Footer Placeholder 5">
            <a:extLst>
              <a:ext uri="{FF2B5EF4-FFF2-40B4-BE49-F238E27FC236}">
                <a16:creationId xmlns:a16="http://schemas.microsoft.com/office/drawing/2014/main" id="{DE561446-E86B-47B8-B20C-12F1D7D446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C50BA7-49D6-461F-901C-65AEE36F5C10}"/>
              </a:ext>
            </a:extLst>
          </p:cNvPr>
          <p:cNvSpPr>
            <a:spLocks noGrp="1"/>
          </p:cNvSpPr>
          <p:nvPr>
            <p:ph type="sldNum" sz="quarter" idx="12"/>
          </p:nvPr>
        </p:nvSpPr>
        <p:spPr/>
        <p:txBody>
          <a:bodyPr/>
          <a:lstStyle/>
          <a:p>
            <a:fld id="{FB8F5F5F-3D8E-44B2-8E95-282662547310}" type="slidenum">
              <a:rPr lang="en-US" smtClean="0"/>
              <a:t>‹#›</a:t>
            </a:fld>
            <a:endParaRPr lang="en-US"/>
          </a:p>
        </p:txBody>
      </p:sp>
    </p:spTree>
    <p:extLst>
      <p:ext uri="{BB962C8B-B14F-4D97-AF65-F5344CB8AC3E}">
        <p14:creationId xmlns:p14="http://schemas.microsoft.com/office/powerpoint/2010/main" val="69623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678549-18B7-4BC9-B270-6D226994CF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41F4AC-46E3-4BC7-8D13-7B7F0ED345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3B94DA-56D8-495F-938C-56F4842FF0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4B04B-8B68-4BEE-B2B4-CA9BE9B731FF}" type="datetimeFigureOut">
              <a:rPr lang="en-US" smtClean="0"/>
              <a:t>5/12/20</a:t>
            </a:fld>
            <a:endParaRPr lang="en-US"/>
          </a:p>
        </p:txBody>
      </p:sp>
      <p:sp>
        <p:nvSpPr>
          <p:cNvPr id="5" name="Footer Placeholder 4">
            <a:extLst>
              <a:ext uri="{FF2B5EF4-FFF2-40B4-BE49-F238E27FC236}">
                <a16:creationId xmlns:a16="http://schemas.microsoft.com/office/drawing/2014/main" id="{94083C63-77C3-45D8-87DD-F5CDE38C44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56C3A4-17CE-4733-A42B-B8370D75F7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8F5F5F-3D8E-44B2-8E95-282662547310}" type="slidenum">
              <a:rPr lang="en-US" smtClean="0"/>
              <a:t>‹#›</a:t>
            </a:fld>
            <a:endParaRPr lang="en-US"/>
          </a:p>
        </p:txBody>
      </p:sp>
    </p:spTree>
    <p:extLst>
      <p:ext uri="{BB962C8B-B14F-4D97-AF65-F5344CB8AC3E}">
        <p14:creationId xmlns:p14="http://schemas.microsoft.com/office/powerpoint/2010/main" val="1001146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4BB05-5C5C-45A6-A501-3BCD9A6E382E}"/>
              </a:ext>
            </a:extLst>
          </p:cNvPr>
          <p:cNvSpPr>
            <a:spLocks noGrp="1"/>
          </p:cNvSpPr>
          <p:nvPr>
            <p:ph type="ctrTitle"/>
          </p:nvPr>
        </p:nvSpPr>
        <p:spPr>
          <a:xfrm>
            <a:off x="7747899" y="589556"/>
            <a:ext cx="4444101" cy="3577075"/>
          </a:xfrm>
        </p:spPr>
        <p:txBody>
          <a:bodyPr>
            <a:noAutofit/>
          </a:bodyPr>
          <a:lstStyle/>
          <a:p>
            <a:pPr algn="l"/>
            <a:r>
              <a:rPr lang="en-US" sz="4000" b="1" dirty="0">
                <a:solidFill>
                  <a:srgbClr val="002060"/>
                </a:solidFill>
              </a:rPr>
              <a:t>Immune Checkpoint Inhibition is Effective  in Advanced Renal Cell Carcinoma in Japanese Patients</a:t>
            </a:r>
          </a:p>
        </p:txBody>
      </p:sp>
      <p:sp>
        <p:nvSpPr>
          <p:cNvPr id="3" name="Subtitle 2">
            <a:extLst>
              <a:ext uri="{FF2B5EF4-FFF2-40B4-BE49-F238E27FC236}">
                <a16:creationId xmlns:a16="http://schemas.microsoft.com/office/drawing/2014/main" id="{C1DD4D1F-7D1D-4A36-A866-CC65382FCE42}"/>
              </a:ext>
            </a:extLst>
          </p:cNvPr>
          <p:cNvSpPr>
            <a:spLocks noGrp="1"/>
          </p:cNvSpPr>
          <p:nvPr>
            <p:ph type="subTitle" idx="1"/>
          </p:nvPr>
        </p:nvSpPr>
        <p:spPr>
          <a:xfrm>
            <a:off x="7908240" y="4604416"/>
            <a:ext cx="3744286" cy="1457587"/>
          </a:xfrm>
          <a:ln>
            <a:noFill/>
          </a:ln>
        </p:spPr>
        <p:txBody>
          <a:bodyPr/>
          <a:lstStyle/>
          <a:p>
            <a:pPr algn="l"/>
            <a:endParaRPr lang="en-US" dirty="0">
              <a:solidFill>
                <a:srgbClr val="002060"/>
              </a:solidFill>
            </a:endParaRPr>
          </a:p>
        </p:txBody>
      </p:sp>
      <p:grpSp>
        <p:nvGrpSpPr>
          <p:cNvPr id="49" name="Group 48">
            <a:extLst>
              <a:ext uri="{FF2B5EF4-FFF2-40B4-BE49-F238E27FC236}">
                <a16:creationId xmlns:a16="http://schemas.microsoft.com/office/drawing/2014/main" id="{2272A135-6A61-4BB6-9596-BA4D658F41B7}"/>
              </a:ext>
            </a:extLst>
          </p:cNvPr>
          <p:cNvGrpSpPr/>
          <p:nvPr/>
        </p:nvGrpSpPr>
        <p:grpSpPr>
          <a:xfrm>
            <a:off x="158627" y="615820"/>
            <a:ext cx="7459463" cy="5458409"/>
            <a:chOff x="0" y="615820"/>
            <a:chExt cx="7459463" cy="5458409"/>
          </a:xfrm>
        </p:grpSpPr>
        <p:grpSp>
          <p:nvGrpSpPr>
            <p:cNvPr id="4" name="Group 3">
              <a:extLst>
                <a:ext uri="{FF2B5EF4-FFF2-40B4-BE49-F238E27FC236}">
                  <a16:creationId xmlns:a16="http://schemas.microsoft.com/office/drawing/2014/main" id="{6C12BFC6-57A9-456E-BB3F-D4196B62AFF7}"/>
                </a:ext>
              </a:extLst>
            </p:cNvPr>
            <p:cNvGrpSpPr/>
            <p:nvPr/>
          </p:nvGrpSpPr>
          <p:grpSpPr>
            <a:xfrm>
              <a:off x="119585" y="1098102"/>
              <a:ext cx="7109927" cy="4357393"/>
              <a:chOff x="270587" y="989045"/>
              <a:chExt cx="7109927" cy="4357393"/>
            </a:xfrm>
          </p:grpSpPr>
          <p:grpSp>
            <p:nvGrpSpPr>
              <p:cNvPr id="5" name="Group 4">
                <a:extLst>
                  <a:ext uri="{FF2B5EF4-FFF2-40B4-BE49-F238E27FC236}">
                    <a16:creationId xmlns:a16="http://schemas.microsoft.com/office/drawing/2014/main" id="{10720529-984B-479D-BE75-85AF1D8AAC9F}"/>
                  </a:ext>
                </a:extLst>
              </p:cNvPr>
              <p:cNvGrpSpPr/>
              <p:nvPr/>
            </p:nvGrpSpPr>
            <p:grpSpPr>
              <a:xfrm>
                <a:off x="270587" y="989045"/>
                <a:ext cx="7109927" cy="4357393"/>
                <a:chOff x="270587" y="989045"/>
                <a:chExt cx="7109927" cy="4357393"/>
              </a:xfrm>
            </p:grpSpPr>
            <p:cxnSp>
              <p:nvCxnSpPr>
                <p:cNvPr id="10" name="Straight Connector 9">
                  <a:extLst>
                    <a:ext uri="{FF2B5EF4-FFF2-40B4-BE49-F238E27FC236}">
                      <a16:creationId xmlns:a16="http://schemas.microsoft.com/office/drawing/2014/main" id="{B8674A7B-3948-4AA6-A3E0-ABD0A294C6C3}"/>
                    </a:ext>
                  </a:extLst>
                </p:cNvPr>
                <p:cNvCxnSpPr>
                  <a:cxnSpLocks/>
                </p:cNvCxnSpPr>
                <p:nvPr/>
              </p:nvCxnSpPr>
              <p:spPr>
                <a:xfrm flipH="1" flipV="1">
                  <a:off x="4089120" y="1939994"/>
                  <a:ext cx="1451295" cy="1124126"/>
                </a:xfrm>
                <a:prstGeom prst="line">
                  <a:avLst/>
                </a:prstGeom>
                <a:ln w="19050">
                  <a:solidFill>
                    <a:schemeClr val="accent3">
                      <a:lumMod val="50000"/>
                    </a:schemeClr>
                  </a:solidFill>
                </a:ln>
              </p:spPr>
              <p:style>
                <a:lnRef idx="1">
                  <a:schemeClr val="dk1"/>
                </a:lnRef>
                <a:fillRef idx="0">
                  <a:schemeClr val="dk1"/>
                </a:fillRef>
                <a:effectRef idx="0">
                  <a:schemeClr val="dk1"/>
                </a:effectRef>
                <a:fontRef idx="minor">
                  <a:schemeClr val="tx1"/>
                </a:fontRef>
              </p:style>
            </p:cxnSp>
            <p:sp>
              <p:nvSpPr>
                <p:cNvPr id="12" name="Flowchart: Connector 11">
                  <a:extLst>
                    <a:ext uri="{FF2B5EF4-FFF2-40B4-BE49-F238E27FC236}">
                      <a16:creationId xmlns:a16="http://schemas.microsoft.com/office/drawing/2014/main" id="{C56A8FFE-A1E7-42FD-80FA-2DC8A3612839}"/>
                    </a:ext>
                  </a:extLst>
                </p:cNvPr>
                <p:cNvSpPr/>
                <p:nvPr/>
              </p:nvSpPr>
              <p:spPr>
                <a:xfrm>
                  <a:off x="270587" y="989045"/>
                  <a:ext cx="4180114" cy="4357393"/>
                </a:xfrm>
                <a:prstGeom prst="flowChartConnector">
                  <a:avLst/>
                </a:prstGeom>
                <a:no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BE6D4028-3337-4AAA-B671-F5F7D61E19C9}"/>
                    </a:ext>
                  </a:extLst>
                </p:cNvPr>
                <p:cNvSpPr/>
                <p:nvPr/>
              </p:nvSpPr>
              <p:spPr>
                <a:xfrm>
                  <a:off x="712990" y="1596988"/>
                  <a:ext cx="979714" cy="1007706"/>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Cancer Cell</a:t>
                  </a:r>
                </a:p>
              </p:txBody>
            </p:sp>
            <p:sp>
              <p:nvSpPr>
                <p:cNvPr id="14" name="Flowchart: Connector 13">
                  <a:extLst>
                    <a:ext uri="{FF2B5EF4-FFF2-40B4-BE49-F238E27FC236}">
                      <a16:creationId xmlns:a16="http://schemas.microsoft.com/office/drawing/2014/main" id="{6704B08A-45B1-49A7-84FA-78BA61F52A04}"/>
                    </a:ext>
                  </a:extLst>
                </p:cNvPr>
                <p:cNvSpPr/>
                <p:nvPr/>
              </p:nvSpPr>
              <p:spPr>
                <a:xfrm>
                  <a:off x="2292561" y="1596988"/>
                  <a:ext cx="979714" cy="1007706"/>
                </a:xfrm>
                <a:prstGeom prst="flowChartConnector">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T-Cell</a:t>
                  </a:r>
                </a:p>
              </p:txBody>
            </p:sp>
            <p:sp>
              <p:nvSpPr>
                <p:cNvPr id="15" name="Flowchart: Process 14">
                  <a:extLst>
                    <a:ext uri="{FF2B5EF4-FFF2-40B4-BE49-F238E27FC236}">
                      <a16:creationId xmlns:a16="http://schemas.microsoft.com/office/drawing/2014/main" id="{242F4A3D-BC43-4114-8370-D75517717683}"/>
                    </a:ext>
                  </a:extLst>
                </p:cNvPr>
                <p:cNvSpPr/>
                <p:nvPr/>
              </p:nvSpPr>
              <p:spPr>
                <a:xfrm>
                  <a:off x="1533341" y="1772817"/>
                  <a:ext cx="423160" cy="45719"/>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Process 15">
                  <a:extLst>
                    <a:ext uri="{FF2B5EF4-FFF2-40B4-BE49-F238E27FC236}">
                      <a16:creationId xmlns:a16="http://schemas.microsoft.com/office/drawing/2014/main" id="{19F05B8A-E3C0-4C87-B05B-159EDCEC05F8}"/>
                    </a:ext>
                  </a:extLst>
                </p:cNvPr>
                <p:cNvSpPr/>
                <p:nvPr/>
              </p:nvSpPr>
              <p:spPr>
                <a:xfrm>
                  <a:off x="1511754" y="2058906"/>
                  <a:ext cx="423160" cy="45719"/>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Process 16">
                  <a:extLst>
                    <a:ext uri="{FF2B5EF4-FFF2-40B4-BE49-F238E27FC236}">
                      <a16:creationId xmlns:a16="http://schemas.microsoft.com/office/drawing/2014/main" id="{88C811CB-679C-4309-8AF4-8C703FE4E66B}"/>
                    </a:ext>
                  </a:extLst>
                </p:cNvPr>
                <p:cNvSpPr/>
                <p:nvPr/>
              </p:nvSpPr>
              <p:spPr>
                <a:xfrm>
                  <a:off x="2102568" y="1762034"/>
                  <a:ext cx="423160" cy="45719"/>
                </a:xfrm>
                <a:prstGeom prst="flowChart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Process 17">
                  <a:extLst>
                    <a:ext uri="{FF2B5EF4-FFF2-40B4-BE49-F238E27FC236}">
                      <a16:creationId xmlns:a16="http://schemas.microsoft.com/office/drawing/2014/main" id="{1DBB7E71-2A89-4843-8222-457EDC192FC5}"/>
                    </a:ext>
                  </a:extLst>
                </p:cNvPr>
                <p:cNvSpPr/>
                <p:nvPr/>
              </p:nvSpPr>
              <p:spPr>
                <a:xfrm>
                  <a:off x="2102568" y="2058906"/>
                  <a:ext cx="423160" cy="45719"/>
                </a:xfrm>
                <a:prstGeom prst="flowChart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7F10B43F-9BE6-4AE6-9960-87A57DE7B5B2}"/>
                    </a:ext>
                  </a:extLst>
                </p:cNvPr>
                <p:cNvSpPr/>
                <p:nvPr/>
              </p:nvSpPr>
              <p:spPr>
                <a:xfrm>
                  <a:off x="1907382" y="2543355"/>
                  <a:ext cx="264439" cy="730659"/>
                </a:xfrm>
                <a:prstGeom prst="downArrow">
                  <a:avLst/>
                </a:prstGeom>
                <a:solidFill>
                  <a:schemeClr val="accent3">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70D5B7C7-4654-4296-8C6B-AC3B3924467D}"/>
                    </a:ext>
                  </a:extLst>
                </p:cNvPr>
                <p:cNvSpPr/>
                <p:nvPr/>
              </p:nvSpPr>
              <p:spPr>
                <a:xfrm>
                  <a:off x="669442" y="3466219"/>
                  <a:ext cx="979714" cy="1007706"/>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Cancer Cell</a:t>
                  </a:r>
                </a:p>
              </p:txBody>
            </p:sp>
            <p:sp>
              <p:nvSpPr>
                <p:cNvPr id="21" name="Flowchart: Connector 20">
                  <a:extLst>
                    <a:ext uri="{FF2B5EF4-FFF2-40B4-BE49-F238E27FC236}">
                      <a16:creationId xmlns:a16="http://schemas.microsoft.com/office/drawing/2014/main" id="{7CD75F02-2D55-4B69-8787-93EFAE54418F}"/>
                    </a:ext>
                  </a:extLst>
                </p:cNvPr>
                <p:cNvSpPr/>
                <p:nvPr/>
              </p:nvSpPr>
              <p:spPr>
                <a:xfrm>
                  <a:off x="2249013" y="3466219"/>
                  <a:ext cx="979714" cy="1007706"/>
                </a:xfrm>
                <a:prstGeom prst="flowChartConnector">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T-Cell</a:t>
                  </a:r>
                </a:p>
              </p:txBody>
            </p:sp>
            <p:sp>
              <p:nvSpPr>
                <p:cNvPr id="22" name="Flowchart: Process 21">
                  <a:extLst>
                    <a:ext uri="{FF2B5EF4-FFF2-40B4-BE49-F238E27FC236}">
                      <a16:creationId xmlns:a16="http://schemas.microsoft.com/office/drawing/2014/main" id="{69347E34-CE25-482F-9091-D52A5C0EEFC4}"/>
                    </a:ext>
                  </a:extLst>
                </p:cNvPr>
                <p:cNvSpPr/>
                <p:nvPr/>
              </p:nvSpPr>
              <p:spPr>
                <a:xfrm>
                  <a:off x="1489793" y="3642048"/>
                  <a:ext cx="423160" cy="45719"/>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Process 22">
                  <a:extLst>
                    <a:ext uri="{FF2B5EF4-FFF2-40B4-BE49-F238E27FC236}">
                      <a16:creationId xmlns:a16="http://schemas.microsoft.com/office/drawing/2014/main" id="{9F8C87EF-3697-405A-900D-22064BE13A30}"/>
                    </a:ext>
                  </a:extLst>
                </p:cNvPr>
                <p:cNvSpPr/>
                <p:nvPr/>
              </p:nvSpPr>
              <p:spPr>
                <a:xfrm>
                  <a:off x="1468206" y="3928137"/>
                  <a:ext cx="423160" cy="45719"/>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Process 23">
                  <a:extLst>
                    <a:ext uri="{FF2B5EF4-FFF2-40B4-BE49-F238E27FC236}">
                      <a16:creationId xmlns:a16="http://schemas.microsoft.com/office/drawing/2014/main" id="{D04D4B9D-483C-4630-8B41-79274CA2517E}"/>
                    </a:ext>
                  </a:extLst>
                </p:cNvPr>
                <p:cNvSpPr/>
                <p:nvPr/>
              </p:nvSpPr>
              <p:spPr>
                <a:xfrm>
                  <a:off x="2059020" y="3631265"/>
                  <a:ext cx="423160" cy="45719"/>
                </a:xfrm>
                <a:prstGeom prst="flowChart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Process 24">
                  <a:extLst>
                    <a:ext uri="{FF2B5EF4-FFF2-40B4-BE49-F238E27FC236}">
                      <a16:creationId xmlns:a16="http://schemas.microsoft.com/office/drawing/2014/main" id="{6BAA7D97-BE64-46FF-966E-87CFE6B56EFB}"/>
                    </a:ext>
                  </a:extLst>
                </p:cNvPr>
                <p:cNvSpPr/>
                <p:nvPr/>
              </p:nvSpPr>
              <p:spPr>
                <a:xfrm>
                  <a:off x="2059020" y="3928137"/>
                  <a:ext cx="423160" cy="45719"/>
                </a:xfrm>
                <a:prstGeom prst="flowChart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428F18DD-E42F-4E70-8671-94F95B2C538D}"/>
                    </a:ext>
                  </a:extLst>
                </p:cNvPr>
                <p:cNvGrpSpPr/>
                <p:nvPr/>
              </p:nvGrpSpPr>
              <p:grpSpPr>
                <a:xfrm>
                  <a:off x="2352215" y="2758628"/>
                  <a:ext cx="391886" cy="251153"/>
                  <a:chOff x="9666514" y="1559803"/>
                  <a:chExt cx="1109003" cy="356301"/>
                </a:xfrm>
                <a:solidFill>
                  <a:schemeClr val="accent2">
                    <a:lumMod val="75000"/>
                  </a:schemeClr>
                </a:solidFill>
              </p:grpSpPr>
              <p:sp>
                <p:nvSpPr>
                  <p:cNvPr id="45" name="Flowchart: Process 44">
                    <a:extLst>
                      <a:ext uri="{FF2B5EF4-FFF2-40B4-BE49-F238E27FC236}">
                        <a16:creationId xmlns:a16="http://schemas.microsoft.com/office/drawing/2014/main" id="{A8C39D63-EA3B-48E8-8833-92C9990470ED}"/>
                      </a:ext>
                    </a:extLst>
                  </p:cNvPr>
                  <p:cNvSpPr/>
                  <p:nvPr/>
                </p:nvSpPr>
                <p:spPr>
                  <a:xfrm>
                    <a:off x="9666514" y="1696719"/>
                    <a:ext cx="727788" cy="111392"/>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Process 45">
                    <a:extLst>
                      <a:ext uri="{FF2B5EF4-FFF2-40B4-BE49-F238E27FC236}">
                        <a16:creationId xmlns:a16="http://schemas.microsoft.com/office/drawing/2014/main" id="{9DD723F2-711B-42F2-8CCC-B9795881E5B9}"/>
                      </a:ext>
                    </a:extLst>
                  </p:cNvPr>
                  <p:cNvSpPr/>
                  <p:nvPr/>
                </p:nvSpPr>
                <p:spPr>
                  <a:xfrm rot="19446135">
                    <a:off x="10312791" y="1559803"/>
                    <a:ext cx="426526" cy="107084"/>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Process 46">
                    <a:extLst>
                      <a:ext uri="{FF2B5EF4-FFF2-40B4-BE49-F238E27FC236}">
                        <a16:creationId xmlns:a16="http://schemas.microsoft.com/office/drawing/2014/main" id="{995B4D2A-EE61-464A-8774-93587D7E5BE9}"/>
                      </a:ext>
                    </a:extLst>
                  </p:cNvPr>
                  <p:cNvSpPr/>
                  <p:nvPr/>
                </p:nvSpPr>
                <p:spPr>
                  <a:xfrm rot="1612684">
                    <a:off x="10348991" y="1809020"/>
                    <a:ext cx="426526" cy="107084"/>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F059D186-F4AE-47D5-A7DB-01D3BC83EB5F}"/>
                    </a:ext>
                  </a:extLst>
                </p:cNvPr>
                <p:cNvGrpSpPr/>
                <p:nvPr/>
              </p:nvGrpSpPr>
              <p:grpSpPr>
                <a:xfrm rot="1542020">
                  <a:off x="1772176" y="3487042"/>
                  <a:ext cx="391886" cy="251153"/>
                  <a:chOff x="9666514" y="1559803"/>
                  <a:chExt cx="1109003" cy="356301"/>
                </a:xfrm>
                <a:solidFill>
                  <a:schemeClr val="accent2">
                    <a:lumMod val="75000"/>
                  </a:schemeClr>
                </a:solidFill>
              </p:grpSpPr>
              <p:sp>
                <p:nvSpPr>
                  <p:cNvPr id="42" name="Flowchart: Process 41">
                    <a:extLst>
                      <a:ext uri="{FF2B5EF4-FFF2-40B4-BE49-F238E27FC236}">
                        <a16:creationId xmlns:a16="http://schemas.microsoft.com/office/drawing/2014/main" id="{088F5E98-2917-4258-A4B6-2F5508788FCB}"/>
                      </a:ext>
                    </a:extLst>
                  </p:cNvPr>
                  <p:cNvSpPr/>
                  <p:nvPr/>
                </p:nvSpPr>
                <p:spPr>
                  <a:xfrm>
                    <a:off x="9666514" y="1696719"/>
                    <a:ext cx="727788" cy="111392"/>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Process 42">
                    <a:extLst>
                      <a:ext uri="{FF2B5EF4-FFF2-40B4-BE49-F238E27FC236}">
                        <a16:creationId xmlns:a16="http://schemas.microsoft.com/office/drawing/2014/main" id="{6AA89552-9569-435C-8ABD-0647F3E1F3BC}"/>
                      </a:ext>
                    </a:extLst>
                  </p:cNvPr>
                  <p:cNvSpPr/>
                  <p:nvPr/>
                </p:nvSpPr>
                <p:spPr>
                  <a:xfrm rot="19446135">
                    <a:off x="10312791" y="1559803"/>
                    <a:ext cx="426526" cy="107084"/>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Process 43">
                    <a:extLst>
                      <a:ext uri="{FF2B5EF4-FFF2-40B4-BE49-F238E27FC236}">
                        <a16:creationId xmlns:a16="http://schemas.microsoft.com/office/drawing/2014/main" id="{6A2D935E-1EA8-44B4-A652-1DDFD8D01ED6}"/>
                      </a:ext>
                    </a:extLst>
                  </p:cNvPr>
                  <p:cNvSpPr/>
                  <p:nvPr/>
                </p:nvSpPr>
                <p:spPr>
                  <a:xfrm rot="1612684">
                    <a:off x="10348991" y="1809020"/>
                    <a:ext cx="426526" cy="107084"/>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9A4B5069-6E61-4DBB-A769-E48A246F7353}"/>
                    </a:ext>
                  </a:extLst>
                </p:cNvPr>
                <p:cNvSpPr txBox="1"/>
                <p:nvPr/>
              </p:nvSpPr>
              <p:spPr>
                <a:xfrm rot="16200000">
                  <a:off x="2997039" y="1926572"/>
                  <a:ext cx="919804" cy="369332"/>
                </a:xfrm>
                <a:prstGeom prst="rect">
                  <a:avLst/>
                </a:prstGeom>
                <a:noFill/>
              </p:spPr>
              <p:txBody>
                <a:bodyPr wrap="none" rtlCol="0">
                  <a:spAutoFit/>
                </a:bodyPr>
                <a:lstStyle/>
                <a:p>
                  <a:r>
                    <a:rPr lang="en-US" dirty="0">
                      <a:solidFill>
                        <a:srgbClr val="002060"/>
                      </a:solidFill>
                    </a:rPr>
                    <a:t>Inactive</a:t>
                  </a:r>
                </a:p>
              </p:txBody>
            </p:sp>
            <p:sp>
              <p:nvSpPr>
                <p:cNvPr id="29" name="TextBox 28">
                  <a:extLst>
                    <a:ext uri="{FF2B5EF4-FFF2-40B4-BE49-F238E27FC236}">
                      <a16:creationId xmlns:a16="http://schemas.microsoft.com/office/drawing/2014/main" id="{9D20F123-BD0D-45EC-973A-DDFC3E91F281}"/>
                    </a:ext>
                  </a:extLst>
                </p:cNvPr>
                <p:cNvSpPr txBox="1"/>
                <p:nvPr/>
              </p:nvSpPr>
              <p:spPr>
                <a:xfrm rot="16200000">
                  <a:off x="3075587" y="3764693"/>
                  <a:ext cx="762709" cy="369332"/>
                </a:xfrm>
                <a:prstGeom prst="rect">
                  <a:avLst/>
                </a:prstGeom>
                <a:noFill/>
              </p:spPr>
              <p:txBody>
                <a:bodyPr wrap="none" rtlCol="0">
                  <a:spAutoFit/>
                </a:bodyPr>
                <a:lstStyle/>
                <a:p>
                  <a:r>
                    <a:rPr lang="en-US" dirty="0">
                      <a:solidFill>
                        <a:srgbClr val="002060"/>
                      </a:solidFill>
                    </a:rPr>
                    <a:t>Active</a:t>
                  </a:r>
                </a:p>
              </p:txBody>
            </p:sp>
            <p:sp>
              <p:nvSpPr>
                <p:cNvPr id="30" name="Arrow: Down 29">
                  <a:extLst>
                    <a:ext uri="{FF2B5EF4-FFF2-40B4-BE49-F238E27FC236}">
                      <a16:creationId xmlns:a16="http://schemas.microsoft.com/office/drawing/2014/main" id="{5EAE545B-3FC5-41C3-B896-AA8B1A49542E}"/>
                    </a:ext>
                  </a:extLst>
                </p:cNvPr>
                <p:cNvSpPr/>
                <p:nvPr/>
              </p:nvSpPr>
              <p:spPr>
                <a:xfrm>
                  <a:off x="1854765" y="4200163"/>
                  <a:ext cx="264439" cy="567911"/>
                </a:xfrm>
                <a:prstGeom prst="downArrow">
                  <a:avLst/>
                </a:prstGeom>
                <a:solidFill>
                  <a:schemeClr val="accent3">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5F77B37-ACC4-4AF7-A5F6-C75BA823259B}"/>
                    </a:ext>
                  </a:extLst>
                </p:cNvPr>
                <p:cNvSpPr txBox="1"/>
                <p:nvPr/>
              </p:nvSpPr>
              <p:spPr>
                <a:xfrm>
                  <a:off x="1485759" y="4748372"/>
                  <a:ext cx="1849674" cy="369332"/>
                </a:xfrm>
                <a:prstGeom prst="rect">
                  <a:avLst/>
                </a:prstGeom>
                <a:noFill/>
              </p:spPr>
              <p:txBody>
                <a:bodyPr wrap="none" rtlCol="0">
                  <a:spAutoFit/>
                </a:bodyPr>
                <a:lstStyle/>
                <a:p>
                  <a:r>
                    <a:rPr lang="en-US" dirty="0">
                      <a:solidFill>
                        <a:srgbClr val="002060"/>
                      </a:solidFill>
                    </a:rPr>
                    <a:t>Cancer Cell Death</a:t>
                  </a:r>
                </a:p>
              </p:txBody>
            </p:sp>
            <p:sp>
              <p:nvSpPr>
                <p:cNvPr id="32" name="TextBox 31">
                  <a:extLst>
                    <a:ext uri="{FF2B5EF4-FFF2-40B4-BE49-F238E27FC236}">
                      <a16:creationId xmlns:a16="http://schemas.microsoft.com/office/drawing/2014/main" id="{463FC295-467B-4B5A-AA0E-BD4487B5F4C4}"/>
                    </a:ext>
                  </a:extLst>
                </p:cNvPr>
                <p:cNvSpPr txBox="1"/>
                <p:nvPr/>
              </p:nvSpPr>
              <p:spPr>
                <a:xfrm>
                  <a:off x="2715863" y="2773033"/>
                  <a:ext cx="976486" cy="307777"/>
                </a:xfrm>
                <a:prstGeom prst="rect">
                  <a:avLst/>
                </a:prstGeom>
                <a:noFill/>
              </p:spPr>
              <p:txBody>
                <a:bodyPr wrap="none" rtlCol="0">
                  <a:spAutoFit/>
                </a:bodyPr>
                <a:lstStyle/>
                <a:p>
                  <a:r>
                    <a:rPr lang="en-US" sz="1400" dirty="0" err="1"/>
                    <a:t>Nivolumab</a:t>
                  </a:r>
                  <a:endParaRPr lang="en-US" dirty="0"/>
                </a:p>
              </p:txBody>
            </p:sp>
            <p:grpSp>
              <p:nvGrpSpPr>
                <p:cNvPr id="33" name="Group 32">
                  <a:extLst>
                    <a:ext uri="{FF2B5EF4-FFF2-40B4-BE49-F238E27FC236}">
                      <a16:creationId xmlns:a16="http://schemas.microsoft.com/office/drawing/2014/main" id="{15F961FC-D36F-40EE-AAB0-37873D5005C7}"/>
                    </a:ext>
                  </a:extLst>
                </p:cNvPr>
                <p:cNvGrpSpPr/>
                <p:nvPr/>
              </p:nvGrpSpPr>
              <p:grpSpPr>
                <a:xfrm>
                  <a:off x="5309118" y="989045"/>
                  <a:ext cx="2071396" cy="3903770"/>
                  <a:chOff x="5309118" y="989045"/>
                  <a:chExt cx="2071396" cy="3903770"/>
                </a:xfrm>
              </p:grpSpPr>
              <p:sp>
                <p:nvSpPr>
                  <p:cNvPr id="40" name="Rectangle 39">
                    <a:extLst>
                      <a:ext uri="{FF2B5EF4-FFF2-40B4-BE49-F238E27FC236}">
                        <a16:creationId xmlns:a16="http://schemas.microsoft.com/office/drawing/2014/main" id="{00EB427A-8382-4ABB-A193-E3C9E0CEF499}"/>
                      </a:ext>
                    </a:extLst>
                  </p:cNvPr>
                  <p:cNvSpPr/>
                  <p:nvPr/>
                </p:nvSpPr>
                <p:spPr>
                  <a:xfrm>
                    <a:off x="5309118" y="989045"/>
                    <a:ext cx="2071396" cy="907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21844C5-26F6-4108-BBB8-4ED3EC724189}"/>
                      </a:ext>
                    </a:extLst>
                  </p:cNvPr>
                  <p:cNvSpPr/>
                  <p:nvPr/>
                </p:nvSpPr>
                <p:spPr>
                  <a:xfrm>
                    <a:off x="6506546" y="3985574"/>
                    <a:ext cx="743340" cy="907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1" name="Straight Connector 10">
                  <a:extLst>
                    <a:ext uri="{FF2B5EF4-FFF2-40B4-BE49-F238E27FC236}">
                      <a16:creationId xmlns:a16="http://schemas.microsoft.com/office/drawing/2014/main" id="{88732C5B-D9D1-454E-8E73-7C88126457DA}"/>
                    </a:ext>
                  </a:extLst>
                </p:cNvPr>
                <p:cNvCxnSpPr>
                  <a:cxnSpLocks/>
                </p:cNvCxnSpPr>
                <p:nvPr/>
              </p:nvCxnSpPr>
              <p:spPr>
                <a:xfrm flipH="1">
                  <a:off x="4059759" y="3350983"/>
                  <a:ext cx="1549645" cy="1060485"/>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D858DEDF-31B2-4CBC-B5A3-16ACDDF88783}"/>
                  </a:ext>
                </a:extLst>
              </p:cNvPr>
              <p:cNvSpPr txBox="1"/>
              <p:nvPr/>
            </p:nvSpPr>
            <p:spPr>
              <a:xfrm>
                <a:off x="2061946" y="1473900"/>
                <a:ext cx="484428" cy="276999"/>
              </a:xfrm>
              <a:prstGeom prst="rect">
                <a:avLst/>
              </a:prstGeom>
              <a:noFill/>
            </p:spPr>
            <p:txBody>
              <a:bodyPr wrap="none" rtlCol="0">
                <a:spAutoFit/>
              </a:bodyPr>
              <a:lstStyle/>
              <a:p>
                <a:r>
                  <a:rPr lang="en-US" sz="1200" dirty="0">
                    <a:solidFill>
                      <a:srgbClr val="002060"/>
                    </a:solidFill>
                  </a:rPr>
                  <a:t>PD-1</a:t>
                </a:r>
              </a:p>
            </p:txBody>
          </p:sp>
          <p:sp>
            <p:nvSpPr>
              <p:cNvPr id="7" name="TextBox 6">
                <a:extLst>
                  <a:ext uri="{FF2B5EF4-FFF2-40B4-BE49-F238E27FC236}">
                    <a16:creationId xmlns:a16="http://schemas.microsoft.com/office/drawing/2014/main" id="{6205BD2A-A483-43BE-BF4E-F2C316E883BA}"/>
                  </a:ext>
                </a:extLst>
              </p:cNvPr>
              <p:cNvSpPr txBox="1"/>
              <p:nvPr/>
            </p:nvSpPr>
            <p:spPr>
              <a:xfrm>
                <a:off x="1466783" y="1525061"/>
                <a:ext cx="548548" cy="276999"/>
              </a:xfrm>
              <a:prstGeom prst="rect">
                <a:avLst/>
              </a:prstGeom>
              <a:noFill/>
            </p:spPr>
            <p:txBody>
              <a:bodyPr wrap="none" rtlCol="0">
                <a:spAutoFit/>
              </a:bodyPr>
              <a:lstStyle/>
              <a:p>
                <a:r>
                  <a:rPr lang="en-US" sz="1200" dirty="0">
                    <a:solidFill>
                      <a:srgbClr val="002060"/>
                    </a:solidFill>
                  </a:rPr>
                  <a:t>PD-L1</a:t>
                </a:r>
              </a:p>
            </p:txBody>
          </p:sp>
          <p:sp>
            <p:nvSpPr>
              <p:cNvPr id="8" name="TextBox 7">
                <a:extLst>
                  <a:ext uri="{FF2B5EF4-FFF2-40B4-BE49-F238E27FC236}">
                    <a16:creationId xmlns:a16="http://schemas.microsoft.com/office/drawing/2014/main" id="{09421D5D-981F-4E57-B743-6C671F18AFB1}"/>
                  </a:ext>
                </a:extLst>
              </p:cNvPr>
              <p:cNvSpPr txBox="1"/>
              <p:nvPr/>
            </p:nvSpPr>
            <p:spPr>
              <a:xfrm>
                <a:off x="2118430" y="3350983"/>
                <a:ext cx="484428" cy="276999"/>
              </a:xfrm>
              <a:prstGeom prst="rect">
                <a:avLst/>
              </a:prstGeom>
              <a:noFill/>
            </p:spPr>
            <p:txBody>
              <a:bodyPr wrap="none" rtlCol="0">
                <a:spAutoFit/>
              </a:bodyPr>
              <a:lstStyle/>
              <a:p>
                <a:r>
                  <a:rPr lang="en-US" sz="1200" dirty="0">
                    <a:solidFill>
                      <a:srgbClr val="002060"/>
                    </a:solidFill>
                  </a:rPr>
                  <a:t>PD-1</a:t>
                </a:r>
              </a:p>
            </p:txBody>
          </p:sp>
          <p:sp>
            <p:nvSpPr>
              <p:cNvPr id="9" name="TextBox 8">
                <a:extLst>
                  <a:ext uri="{FF2B5EF4-FFF2-40B4-BE49-F238E27FC236}">
                    <a16:creationId xmlns:a16="http://schemas.microsoft.com/office/drawing/2014/main" id="{EC521234-2A0D-45DF-92C5-34505117EA3A}"/>
                  </a:ext>
                </a:extLst>
              </p:cNvPr>
              <p:cNvSpPr txBox="1"/>
              <p:nvPr/>
            </p:nvSpPr>
            <p:spPr>
              <a:xfrm>
                <a:off x="1351962" y="3338439"/>
                <a:ext cx="548548" cy="276999"/>
              </a:xfrm>
              <a:prstGeom prst="rect">
                <a:avLst/>
              </a:prstGeom>
              <a:noFill/>
            </p:spPr>
            <p:txBody>
              <a:bodyPr wrap="none" rtlCol="0">
                <a:spAutoFit/>
              </a:bodyPr>
              <a:lstStyle/>
              <a:p>
                <a:r>
                  <a:rPr lang="en-US" sz="1200" dirty="0">
                    <a:solidFill>
                      <a:srgbClr val="002060"/>
                    </a:solidFill>
                  </a:rPr>
                  <a:t>PD-L1</a:t>
                </a:r>
              </a:p>
            </p:txBody>
          </p:sp>
        </p:grpSp>
        <p:sp>
          <p:nvSpPr>
            <p:cNvPr id="48" name="Rectangle 47">
              <a:extLst>
                <a:ext uri="{FF2B5EF4-FFF2-40B4-BE49-F238E27FC236}">
                  <a16:creationId xmlns:a16="http://schemas.microsoft.com/office/drawing/2014/main" id="{BA1D936A-F553-4F7A-B59E-1E33F671554A}"/>
                </a:ext>
              </a:extLst>
            </p:cNvPr>
            <p:cNvSpPr/>
            <p:nvPr/>
          </p:nvSpPr>
          <p:spPr>
            <a:xfrm>
              <a:off x="0" y="615820"/>
              <a:ext cx="7459463" cy="5458409"/>
            </a:xfrm>
            <a:prstGeom prst="rect">
              <a:avLst/>
            </a:prstGeom>
            <a:noFill/>
            <a:ln w="254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Cloud 49">
            <a:extLst>
              <a:ext uri="{FF2B5EF4-FFF2-40B4-BE49-F238E27FC236}">
                <a16:creationId xmlns:a16="http://schemas.microsoft.com/office/drawing/2014/main" id="{CE55AA95-12C5-8A48-8DF3-2176B2A2DB98}"/>
              </a:ext>
            </a:extLst>
          </p:cNvPr>
          <p:cNvSpPr/>
          <p:nvPr/>
        </p:nvSpPr>
        <p:spPr>
          <a:xfrm>
            <a:off x="1898826" y="2085174"/>
            <a:ext cx="202862" cy="292920"/>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50">
            <a:extLst>
              <a:ext uri="{FF2B5EF4-FFF2-40B4-BE49-F238E27FC236}">
                <a16:creationId xmlns:a16="http://schemas.microsoft.com/office/drawing/2014/main" id="{190746C1-AF9A-B045-8925-628A9DE16F2E}"/>
              </a:ext>
            </a:extLst>
          </p:cNvPr>
          <p:cNvSpPr/>
          <p:nvPr/>
        </p:nvSpPr>
        <p:spPr>
          <a:xfrm>
            <a:off x="1894717" y="3934344"/>
            <a:ext cx="202862" cy="292920"/>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AA5AC33C-6AF2-4F68-988C-A61C9E80A876}"/>
              </a:ext>
            </a:extLst>
          </p:cNvPr>
          <p:cNvGrpSpPr/>
          <p:nvPr/>
        </p:nvGrpSpPr>
        <p:grpSpPr>
          <a:xfrm>
            <a:off x="5090034" y="717134"/>
            <a:ext cx="2319302" cy="3993234"/>
            <a:chOff x="9662495" y="4058416"/>
            <a:chExt cx="1779828" cy="3169347"/>
          </a:xfrm>
        </p:grpSpPr>
        <p:grpSp>
          <p:nvGrpSpPr>
            <p:cNvPr id="59" name="Group 58">
              <a:extLst>
                <a:ext uri="{FF2B5EF4-FFF2-40B4-BE49-F238E27FC236}">
                  <a16:creationId xmlns:a16="http://schemas.microsoft.com/office/drawing/2014/main" id="{8449A89C-CDEE-42D9-AFEE-12E8070B8476}"/>
                </a:ext>
              </a:extLst>
            </p:cNvPr>
            <p:cNvGrpSpPr/>
            <p:nvPr/>
          </p:nvGrpSpPr>
          <p:grpSpPr>
            <a:xfrm>
              <a:off x="9662495" y="4058416"/>
              <a:ext cx="1779828" cy="3169347"/>
              <a:chOff x="9662495" y="4058416"/>
              <a:chExt cx="1779828" cy="3169347"/>
            </a:xfrm>
          </p:grpSpPr>
          <p:pic>
            <p:nvPicPr>
              <p:cNvPr id="53" name="Graphic 52" descr="Kidneys">
                <a:extLst>
                  <a:ext uri="{FF2B5EF4-FFF2-40B4-BE49-F238E27FC236}">
                    <a16:creationId xmlns:a16="http://schemas.microsoft.com/office/drawing/2014/main" id="{BBF78D0D-8A4E-4DAC-8DA2-84E4F8D267C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60225"/>
              <a:stretch/>
            </p:blipFill>
            <p:spPr>
              <a:xfrm>
                <a:off x="9662495" y="4058416"/>
                <a:ext cx="1260595" cy="3169347"/>
              </a:xfrm>
              <a:prstGeom prst="rect">
                <a:avLst/>
              </a:prstGeom>
            </p:spPr>
          </p:pic>
          <p:sp>
            <p:nvSpPr>
              <p:cNvPr id="54" name="Rectangle 53">
                <a:extLst>
                  <a:ext uri="{FF2B5EF4-FFF2-40B4-BE49-F238E27FC236}">
                    <a16:creationId xmlns:a16="http://schemas.microsoft.com/office/drawing/2014/main" id="{7F4BF876-C9DC-4F75-B343-0389A2C27BB6}"/>
                  </a:ext>
                </a:extLst>
              </p:cNvPr>
              <p:cNvSpPr/>
              <p:nvPr/>
            </p:nvSpPr>
            <p:spPr>
              <a:xfrm>
                <a:off x="10687104" y="5444206"/>
                <a:ext cx="353429" cy="1325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D9A374CE-BB08-4B95-8796-39A75AC2E87A}"/>
                  </a:ext>
                </a:extLst>
              </p:cNvPr>
              <p:cNvSpPr/>
              <p:nvPr/>
            </p:nvSpPr>
            <p:spPr>
              <a:xfrm rot="16200000">
                <a:off x="10368602" y="5404849"/>
                <a:ext cx="1634015" cy="2901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hought Bubble: Cloud 55">
                <a:extLst>
                  <a:ext uri="{FF2B5EF4-FFF2-40B4-BE49-F238E27FC236}">
                    <a16:creationId xmlns:a16="http://schemas.microsoft.com/office/drawing/2014/main" id="{3533DDC1-B0CA-40EC-85F3-E1B7F2280D10}"/>
                  </a:ext>
                </a:extLst>
              </p:cNvPr>
              <p:cNvSpPr/>
              <p:nvPr/>
            </p:nvSpPr>
            <p:spPr>
              <a:xfrm>
                <a:off x="9951894" y="5714413"/>
                <a:ext cx="836294" cy="838585"/>
              </a:xfrm>
              <a:prstGeom prst="cloud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hought Bubble: Cloud 56">
                <a:extLst>
                  <a:ext uri="{FF2B5EF4-FFF2-40B4-BE49-F238E27FC236}">
                    <a16:creationId xmlns:a16="http://schemas.microsoft.com/office/drawing/2014/main" id="{56568520-B796-420E-8E86-C4C5A034642D}"/>
                  </a:ext>
                </a:extLst>
              </p:cNvPr>
              <p:cNvSpPr/>
              <p:nvPr/>
            </p:nvSpPr>
            <p:spPr>
              <a:xfrm>
                <a:off x="10419849" y="5523791"/>
                <a:ext cx="858719" cy="232188"/>
              </a:xfrm>
              <a:prstGeom prst="cloud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hought Bubble: Cloud 57">
                <a:extLst>
                  <a:ext uri="{FF2B5EF4-FFF2-40B4-BE49-F238E27FC236}">
                    <a16:creationId xmlns:a16="http://schemas.microsoft.com/office/drawing/2014/main" id="{ADA1795F-06C2-456B-BFFE-2D00238450B4}"/>
                  </a:ext>
                </a:extLst>
              </p:cNvPr>
              <p:cNvSpPr/>
              <p:nvPr/>
            </p:nvSpPr>
            <p:spPr>
              <a:xfrm rot="5127633">
                <a:off x="11147026" y="5887117"/>
                <a:ext cx="367318" cy="223277"/>
              </a:xfrm>
              <a:prstGeom prst="cloud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hought Bubble: Cloud 59">
              <a:extLst>
                <a:ext uri="{FF2B5EF4-FFF2-40B4-BE49-F238E27FC236}">
                  <a16:creationId xmlns:a16="http://schemas.microsoft.com/office/drawing/2014/main" id="{198128FC-8092-4808-8A81-C5BE2B711DA3}"/>
                </a:ext>
              </a:extLst>
            </p:cNvPr>
            <p:cNvSpPr/>
            <p:nvPr/>
          </p:nvSpPr>
          <p:spPr>
            <a:xfrm rot="5127633">
              <a:off x="11114354" y="5170650"/>
              <a:ext cx="367318" cy="223277"/>
            </a:xfrm>
            <a:prstGeom prst="cloud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Block Arc 63">
            <a:extLst>
              <a:ext uri="{FF2B5EF4-FFF2-40B4-BE49-F238E27FC236}">
                <a16:creationId xmlns:a16="http://schemas.microsoft.com/office/drawing/2014/main" id="{F2887633-AF3C-4BA0-80DE-023BE34FBEF4}"/>
              </a:ext>
            </a:extLst>
          </p:cNvPr>
          <p:cNvSpPr/>
          <p:nvPr/>
        </p:nvSpPr>
        <p:spPr>
          <a:xfrm rot="5400000">
            <a:off x="5980594" y="3216472"/>
            <a:ext cx="1180566" cy="476730"/>
          </a:xfrm>
          <a:prstGeom prst="blockArc">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95475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A1A56-0B6F-C649-B79C-799055F6A05B}"/>
              </a:ext>
            </a:extLst>
          </p:cNvPr>
          <p:cNvSpPr>
            <a:spLocks noGrp="1"/>
          </p:cNvSpPr>
          <p:nvPr>
            <p:ph type="title"/>
          </p:nvPr>
        </p:nvSpPr>
        <p:spPr/>
        <p:txBody>
          <a:bodyPr/>
          <a:lstStyle/>
          <a:p>
            <a:r>
              <a:rPr lang="en-US" b="1" dirty="0">
                <a:solidFill>
                  <a:srgbClr val="002060"/>
                </a:solidFill>
              </a:rPr>
              <a:t>Japanese Patients are Included in both Arms of the Study</a:t>
            </a:r>
          </a:p>
        </p:txBody>
      </p:sp>
      <p:pic>
        <p:nvPicPr>
          <p:cNvPr id="3" name="Picture 2">
            <a:extLst>
              <a:ext uri="{FF2B5EF4-FFF2-40B4-BE49-F238E27FC236}">
                <a16:creationId xmlns:a16="http://schemas.microsoft.com/office/drawing/2014/main" id="{1582CC29-4117-0F44-AFC7-02FFE69EA416}"/>
              </a:ext>
            </a:extLst>
          </p:cNvPr>
          <p:cNvPicPr>
            <a:picLocks noChangeAspect="1"/>
          </p:cNvPicPr>
          <p:nvPr/>
        </p:nvPicPr>
        <p:blipFill rotWithShape="1">
          <a:blip r:embed="rId3"/>
          <a:srcRect l="32926" t="9978" r="32971" b="10198"/>
          <a:stretch/>
        </p:blipFill>
        <p:spPr>
          <a:xfrm>
            <a:off x="4257668" y="2490788"/>
            <a:ext cx="3586162" cy="3467100"/>
          </a:xfrm>
          <a:prstGeom prst="rect">
            <a:avLst/>
          </a:prstGeom>
        </p:spPr>
      </p:pic>
      <p:cxnSp>
        <p:nvCxnSpPr>
          <p:cNvPr id="4" name="Straight Connector 3">
            <a:extLst>
              <a:ext uri="{FF2B5EF4-FFF2-40B4-BE49-F238E27FC236}">
                <a16:creationId xmlns:a16="http://schemas.microsoft.com/office/drawing/2014/main" id="{8577DAC6-EADE-384B-A5F4-913DF2B5A95C}"/>
              </a:ext>
            </a:extLst>
          </p:cNvPr>
          <p:cNvCxnSpPr/>
          <p:nvPr/>
        </p:nvCxnSpPr>
        <p:spPr>
          <a:xfrm flipH="1">
            <a:off x="3471871" y="3271838"/>
            <a:ext cx="1471612"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B2631D9-B2E9-2245-B40E-802040597B80}"/>
              </a:ext>
            </a:extLst>
          </p:cNvPr>
          <p:cNvCxnSpPr/>
          <p:nvPr/>
        </p:nvCxnSpPr>
        <p:spPr>
          <a:xfrm flipH="1">
            <a:off x="7024696" y="3271838"/>
            <a:ext cx="147161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0BAE9BE-DD3E-7B4F-85F7-035060D44751}"/>
              </a:ext>
            </a:extLst>
          </p:cNvPr>
          <p:cNvSpPr txBox="1"/>
          <p:nvPr/>
        </p:nvSpPr>
        <p:spPr>
          <a:xfrm>
            <a:off x="2327453" y="3105834"/>
            <a:ext cx="1208857" cy="369332"/>
          </a:xfrm>
          <a:prstGeom prst="rect">
            <a:avLst/>
          </a:prstGeom>
          <a:noFill/>
        </p:spPr>
        <p:txBody>
          <a:bodyPr wrap="none" rtlCol="0">
            <a:spAutoFit/>
          </a:bodyPr>
          <a:lstStyle/>
          <a:p>
            <a:r>
              <a:rPr lang="en-US" dirty="0" err="1"/>
              <a:t>Everolimus</a:t>
            </a:r>
            <a:endParaRPr lang="en-US" dirty="0"/>
          </a:p>
        </p:txBody>
      </p:sp>
      <p:sp>
        <p:nvSpPr>
          <p:cNvPr id="7" name="TextBox 6">
            <a:extLst>
              <a:ext uri="{FF2B5EF4-FFF2-40B4-BE49-F238E27FC236}">
                <a16:creationId xmlns:a16="http://schemas.microsoft.com/office/drawing/2014/main" id="{BB222ADD-5F41-FD4D-A087-D6BABCAEAB43}"/>
              </a:ext>
            </a:extLst>
          </p:cNvPr>
          <p:cNvSpPr txBox="1"/>
          <p:nvPr/>
        </p:nvSpPr>
        <p:spPr>
          <a:xfrm>
            <a:off x="8565533" y="3105834"/>
            <a:ext cx="1202060" cy="369332"/>
          </a:xfrm>
          <a:prstGeom prst="rect">
            <a:avLst/>
          </a:prstGeom>
          <a:noFill/>
        </p:spPr>
        <p:txBody>
          <a:bodyPr wrap="none" rtlCol="0">
            <a:spAutoFit/>
          </a:bodyPr>
          <a:lstStyle/>
          <a:p>
            <a:r>
              <a:rPr lang="en-US" dirty="0"/>
              <a:t>Nivolumab</a:t>
            </a:r>
          </a:p>
        </p:txBody>
      </p:sp>
      <p:grpSp>
        <p:nvGrpSpPr>
          <p:cNvPr id="11" name="Group 10">
            <a:extLst>
              <a:ext uri="{FF2B5EF4-FFF2-40B4-BE49-F238E27FC236}">
                <a16:creationId xmlns:a16="http://schemas.microsoft.com/office/drawing/2014/main" id="{E928710C-A320-9942-8165-9F35F0967BBA}"/>
              </a:ext>
            </a:extLst>
          </p:cNvPr>
          <p:cNvGrpSpPr/>
          <p:nvPr/>
        </p:nvGrpSpPr>
        <p:grpSpPr>
          <a:xfrm>
            <a:off x="4410084" y="2352675"/>
            <a:ext cx="1481132" cy="276226"/>
            <a:chOff x="4410084" y="2071691"/>
            <a:chExt cx="1481132" cy="276226"/>
          </a:xfrm>
        </p:grpSpPr>
        <p:cxnSp>
          <p:nvCxnSpPr>
            <p:cNvPr id="8" name="Straight Connector 7">
              <a:extLst>
                <a:ext uri="{FF2B5EF4-FFF2-40B4-BE49-F238E27FC236}">
                  <a16:creationId xmlns:a16="http://schemas.microsoft.com/office/drawing/2014/main" id="{30998E75-1DE0-0B4B-A655-527D5500757C}"/>
                </a:ext>
              </a:extLst>
            </p:cNvPr>
            <p:cNvCxnSpPr/>
            <p:nvPr/>
          </p:nvCxnSpPr>
          <p:spPr>
            <a:xfrm flipH="1">
              <a:off x="4410084" y="2081213"/>
              <a:ext cx="1471612"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86106B2-2C96-F545-95ED-B10FC45C87C6}"/>
                </a:ext>
              </a:extLst>
            </p:cNvPr>
            <p:cNvCxnSpPr>
              <a:cxnSpLocks/>
            </p:cNvCxnSpPr>
            <p:nvPr/>
          </p:nvCxnSpPr>
          <p:spPr>
            <a:xfrm flipV="1">
              <a:off x="5891216" y="2071691"/>
              <a:ext cx="0" cy="276226"/>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F15271CA-129C-5443-80C0-174F388224F5}"/>
              </a:ext>
            </a:extLst>
          </p:cNvPr>
          <p:cNvSpPr txBox="1"/>
          <p:nvPr/>
        </p:nvSpPr>
        <p:spPr>
          <a:xfrm>
            <a:off x="2606575" y="2168009"/>
            <a:ext cx="1858779" cy="646331"/>
          </a:xfrm>
          <a:prstGeom prst="rect">
            <a:avLst/>
          </a:prstGeom>
          <a:noFill/>
        </p:spPr>
        <p:txBody>
          <a:bodyPr wrap="none" rtlCol="0">
            <a:spAutoFit/>
          </a:bodyPr>
          <a:lstStyle/>
          <a:p>
            <a:r>
              <a:rPr lang="en-US" dirty="0"/>
              <a:t>Japanese patients</a:t>
            </a:r>
          </a:p>
          <a:p>
            <a:r>
              <a:rPr lang="en-US" dirty="0"/>
              <a:t>(26 patients)</a:t>
            </a:r>
          </a:p>
        </p:txBody>
      </p:sp>
      <p:cxnSp>
        <p:nvCxnSpPr>
          <p:cNvPr id="13" name="Straight Connector 12">
            <a:extLst>
              <a:ext uri="{FF2B5EF4-FFF2-40B4-BE49-F238E27FC236}">
                <a16:creationId xmlns:a16="http://schemas.microsoft.com/office/drawing/2014/main" id="{41AF3B8C-BDEE-8641-9A26-0D2E14BA3341}"/>
              </a:ext>
            </a:extLst>
          </p:cNvPr>
          <p:cNvCxnSpPr/>
          <p:nvPr/>
        </p:nvCxnSpPr>
        <p:spPr>
          <a:xfrm flipH="1">
            <a:off x="6284122" y="6043608"/>
            <a:ext cx="147161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0A7654-F614-364C-8C5C-02E2CF720DDB}"/>
              </a:ext>
            </a:extLst>
          </p:cNvPr>
          <p:cNvCxnSpPr>
            <a:cxnSpLocks/>
          </p:cNvCxnSpPr>
          <p:nvPr/>
        </p:nvCxnSpPr>
        <p:spPr>
          <a:xfrm flipV="1">
            <a:off x="6284122" y="5719758"/>
            <a:ext cx="0" cy="32385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4257E9-20CA-7446-A0CE-3D6A4D9310FA}"/>
              </a:ext>
            </a:extLst>
          </p:cNvPr>
          <p:cNvSpPr txBox="1"/>
          <p:nvPr/>
        </p:nvSpPr>
        <p:spPr>
          <a:xfrm>
            <a:off x="7843830" y="5881683"/>
            <a:ext cx="1858779" cy="646331"/>
          </a:xfrm>
          <a:prstGeom prst="rect">
            <a:avLst/>
          </a:prstGeom>
          <a:noFill/>
        </p:spPr>
        <p:txBody>
          <a:bodyPr wrap="none" rtlCol="0">
            <a:spAutoFit/>
          </a:bodyPr>
          <a:lstStyle/>
          <a:p>
            <a:r>
              <a:rPr lang="en-US" dirty="0"/>
              <a:t>Japanese patients</a:t>
            </a:r>
          </a:p>
          <a:p>
            <a:r>
              <a:rPr lang="en-US" dirty="0"/>
              <a:t>(37 patients)</a:t>
            </a:r>
          </a:p>
        </p:txBody>
      </p:sp>
      <p:sp>
        <p:nvSpPr>
          <p:cNvPr id="15" name="TextBox 14">
            <a:extLst>
              <a:ext uri="{FF2B5EF4-FFF2-40B4-BE49-F238E27FC236}">
                <a16:creationId xmlns:a16="http://schemas.microsoft.com/office/drawing/2014/main" id="{06125E50-942B-3342-BAF9-1055D62F7E6B}"/>
              </a:ext>
            </a:extLst>
          </p:cNvPr>
          <p:cNvSpPr txBox="1"/>
          <p:nvPr/>
        </p:nvSpPr>
        <p:spPr>
          <a:xfrm>
            <a:off x="0" y="6481762"/>
            <a:ext cx="9491637" cy="646331"/>
          </a:xfrm>
          <a:prstGeom prst="rect">
            <a:avLst/>
          </a:prstGeom>
          <a:noFill/>
        </p:spPr>
        <p:txBody>
          <a:bodyPr wrap="none" rtlCol="0">
            <a:spAutoFit/>
          </a:bodyPr>
          <a:lstStyle/>
          <a:p>
            <a:r>
              <a:rPr lang="en-US" dirty="0"/>
              <a:t>Tomita Y, </a:t>
            </a:r>
            <a:r>
              <a:rPr lang="en-US" dirty="0" err="1"/>
              <a:t>Fukasawa</a:t>
            </a:r>
            <a:r>
              <a:rPr lang="en-US" dirty="0"/>
              <a:t> S, at al, </a:t>
            </a:r>
            <a:r>
              <a:rPr lang="en-US" dirty="0" err="1"/>
              <a:t>CheckMate</a:t>
            </a:r>
            <a:r>
              <a:rPr lang="en-US" dirty="0"/>
              <a:t> 025 Investigators. </a:t>
            </a:r>
            <a:r>
              <a:rPr lang="en-US" i="1" dirty="0" err="1"/>
              <a:t>Jpn</a:t>
            </a:r>
            <a:r>
              <a:rPr lang="en-US" i="1" dirty="0"/>
              <a:t> J Clin Oncol</a:t>
            </a:r>
            <a:r>
              <a:rPr lang="en-US" dirty="0"/>
              <a:t>. 2017 Jul 1;47(7):639-646.</a:t>
            </a:r>
          </a:p>
          <a:p>
            <a:endParaRPr lang="en-US" dirty="0"/>
          </a:p>
        </p:txBody>
      </p:sp>
    </p:spTree>
    <p:extLst>
      <p:ext uri="{BB962C8B-B14F-4D97-AF65-F5344CB8AC3E}">
        <p14:creationId xmlns:p14="http://schemas.microsoft.com/office/powerpoint/2010/main" val="4165514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3052039-038B-4F5E-9D22-D6AB0D303003}"/>
              </a:ext>
            </a:extLst>
          </p:cNvPr>
          <p:cNvGrpSpPr/>
          <p:nvPr/>
        </p:nvGrpSpPr>
        <p:grpSpPr>
          <a:xfrm>
            <a:off x="329805" y="387459"/>
            <a:ext cx="9628584" cy="5813316"/>
            <a:chOff x="108525" y="345236"/>
            <a:chExt cx="10632081" cy="6457936"/>
          </a:xfrm>
        </p:grpSpPr>
        <p:pic>
          <p:nvPicPr>
            <p:cNvPr id="5" name="Picture 4">
              <a:extLst>
                <a:ext uri="{FF2B5EF4-FFF2-40B4-BE49-F238E27FC236}">
                  <a16:creationId xmlns:a16="http://schemas.microsoft.com/office/drawing/2014/main" id="{4C6EB365-9F85-451A-966A-1A61A2060968}"/>
                </a:ext>
              </a:extLst>
            </p:cNvPr>
            <p:cNvPicPr>
              <a:picLocks noChangeAspect="1"/>
            </p:cNvPicPr>
            <p:nvPr/>
          </p:nvPicPr>
          <p:blipFill>
            <a:blip r:embed="rId3"/>
            <a:stretch>
              <a:fillRect/>
            </a:stretch>
          </p:blipFill>
          <p:spPr>
            <a:xfrm>
              <a:off x="108525" y="1480796"/>
              <a:ext cx="9529998" cy="5241003"/>
            </a:xfrm>
            <a:prstGeom prst="rect">
              <a:avLst/>
            </a:prstGeom>
            <a:solidFill>
              <a:schemeClr val="bg1"/>
            </a:solidFill>
            <a:ln>
              <a:noFill/>
            </a:ln>
          </p:spPr>
        </p:pic>
        <p:sp>
          <p:nvSpPr>
            <p:cNvPr id="6" name="Flowchart: Process 5">
              <a:extLst>
                <a:ext uri="{FF2B5EF4-FFF2-40B4-BE49-F238E27FC236}">
                  <a16:creationId xmlns:a16="http://schemas.microsoft.com/office/drawing/2014/main" id="{481E938D-DE91-4AEA-B6C3-63239B3F22A7}"/>
                </a:ext>
              </a:extLst>
            </p:cNvPr>
            <p:cNvSpPr/>
            <p:nvPr/>
          </p:nvSpPr>
          <p:spPr>
            <a:xfrm rot="1482589">
              <a:off x="1642786" y="1896881"/>
              <a:ext cx="6345725" cy="109168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a:extLst>
                <a:ext uri="{FF2B5EF4-FFF2-40B4-BE49-F238E27FC236}">
                  <a16:creationId xmlns:a16="http://schemas.microsoft.com/office/drawing/2014/main" id="{7DD36243-A58F-42E3-9757-E6E4CB11A074}"/>
                </a:ext>
              </a:extLst>
            </p:cNvPr>
            <p:cNvSpPr/>
            <p:nvPr/>
          </p:nvSpPr>
          <p:spPr>
            <a:xfrm>
              <a:off x="7610633" y="3173231"/>
              <a:ext cx="2970281" cy="109168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a:extLst>
                <a:ext uri="{FF2B5EF4-FFF2-40B4-BE49-F238E27FC236}">
                  <a16:creationId xmlns:a16="http://schemas.microsoft.com/office/drawing/2014/main" id="{9D9AD2D5-9C07-4D01-B3CE-17172D72D6D0}"/>
                </a:ext>
              </a:extLst>
            </p:cNvPr>
            <p:cNvSpPr/>
            <p:nvPr/>
          </p:nvSpPr>
          <p:spPr>
            <a:xfrm rot="1635078">
              <a:off x="1110306" y="1096392"/>
              <a:ext cx="2696583" cy="109168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a:extLst>
                <a:ext uri="{FF2B5EF4-FFF2-40B4-BE49-F238E27FC236}">
                  <a16:creationId xmlns:a16="http://schemas.microsoft.com/office/drawing/2014/main" id="{FF70D882-4CD2-4135-8912-571ED0B63E68}"/>
                </a:ext>
              </a:extLst>
            </p:cNvPr>
            <p:cNvSpPr/>
            <p:nvPr/>
          </p:nvSpPr>
          <p:spPr>
            <a:xfrm rot="5400000">
              <a:off x="1222031" y="1144315"/>
              <a:ext cx="1788401" cy="190244"/>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Process 9">
              <a:extLst>
                <a:ext uri="{FF2B5EF4-FFF2-40B4-BE49-F238E27FC236}">
                  <a16:creationId xmlns:a16="http://schemas.microsoft.com/office/drawing/2014/main" id="{622416DE-6931-49AD-AB1F-C039D107B9CA}"/>
                </a:ext>
              </a:extLst>
            </p:cNvPr>
            <p:cNvSpPr/>
            <p:nvPr/>
          </p:nvSpPr>
          <p:spPr>
            <a:xfrm>
              <a:off x="1317153" y="1642233"/>
              <a:ext cx="1788401" cy="190244"/>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Process 10">
              <a:extLst>
                <a:ext uri="{FF2B5EF4-FFF2-40B4-BE49-F238E27FC236}">
                  <a16:creationId xmlns:a16="http://schemas.microsoft.com/office/drawing/2014/main" id="{F5CE6F98-12EA-44C9-AF8A-F01C23351A7E}"/>
                </a:ext>
              </a:extLst>
            </p:cNvPr>
            <p:cNvSpPr/>
            <p:nvPr/>
          </p:nvSpPr>
          <p:spPr>
            <a:xfrm>
              <a:off x="115818" y="6587013"/>
              <a:ext cx="1788401" cy="190244"/>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rocess 11">
              <a:extLst>
                <a:ext uri="{FF2B5EF4-FFF2-40B4-BE49-F238E27FC236}">
                  <a16:creationId xmlns:a16="http://schemas.microsoft.com/office/drawing/2014/main" id="{35B3173F-5420-4F79-9A49-18AF6521A261}"/>
                </a:ext>
              </a:extLst>
            </p:cNvPr>
            <p:cNvSpPr/>
            <p:nvPr/>
          </p:nvSpPr>
          <p:spPr>
            <a:xfrm>
              <a:off x="8541359" y="4264913"/>
              <a:ext cx="2199247" cy="109168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a:extLst>
                <a:ext uri="{FF2B5EF4-FFF2-40B4-BE49-F238E27FC236}">
                  <a16:creationId xmlns:a16="http://schemas.microsoft.com/office/drawing/2014/main" id="{5A333F9D-3733-4976-8B0A-8C57B19E1C50}"/>
                </a:ext>
              </a:extLst>
            </p:cNvPr>
            <p:cNvSpPr/>
            <p:nvPr/>
          </p:nvSpPr>
          <p:spPr>
            <a:xfrm>
              <a:off x="1210608" y="4553339"/>
              <a:ext cx="4369098" cy="1287624"/>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a:extLst>
                <a:ext uri="{FF2B5EF4-FFF2-40B4-BE49-F238E27FC236}">
                  <a16:creationId xmlns:a16="http://schemas.microsoft.com/office/drawing/2014/main" id="{22132173-C994-49EB-8897-4C52659331A3}"/>
                </a:ext>
              </a:extLst>
            </p:cNvPr>
            <p:cNvSpPr/>
            <p:nvPr/>
          </p:nvSpPr>
          <p:spPr>
            <a:xfrm>
              <a:off x="3944375" y="6370854"/>
              <a:ext cx="1742546" cy="43231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a:extLst>
                <a:ext uri="{FF2B5EF4-FFF2-40B4-BE49-F238E27FC236}">
                  <a16:creationId xmlns:a16="http://schemas.microsoft.com/office/drawing/2014/main" id="{9224E2EB-B2E1-4980-A864-879176099C24}"/>
                </a:ext>
              </a:extLst>
            </p:cNvPr>
            <p:cNvSpPr/>
            <p:nvPr/>
          </p:nvSpPr>
          <p:spPr>
            <a:xfrm rot="16200000">
              <a:off x="-824282" y="3712029"/>
              <a:ext cx="2537927" cy="43231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F38963C-6E4C-4FFC-B2CF-BF62EF5102B0}"/>
              </a:ext>
            </a:extLst>
          </p:cNvPr>
          <p:cNvSpPr txBox="1"/>
          <p:nvPr/>
        </p:nvSpPr>
        <p:spPr>
          <a:xfrm>
            <a:off x="4095945" y="5752376"/>
            <a:ext cx="993413" cy="400110"/>
          </a:xfrm>
          <a:prstGeom prst="rect">
            <a:avLst/>
          </a:prstGeom>
          <a:noFill/>
        </p:spPr>
        <p:txBody>
          <a:bodyPr wrap="none" rtlCol="0">
            <a:spAutoFit/>
          </a:bodyPr>
          <a:lstStyle/>
          <a:p>
            <a:r>
              <a:rPr lang="en-US" sz="2000" dirty="0">
                <a:solidFill>
                  <a:srgbClr val="002060"/>
                </a:solidFill>
              </a:rPr>
              <a:t>Months</a:t>
            </a:r>
          </a:p>
        </p:txBody>
      </p:sp>
      <p:sp>
        <p:nvSpPr>
          <p:cNvPr id="17" name="TextBox 16">
            <a:extLst>
              <a:ext uri="{FF2B5EF4-FFF2-40B4-BE49-F238E27FC236}">
                <a16:creationId xmlns:a16="http://schemas.microsoft.com/office/drawing/2014/main" id="{EF9720E6-B387-4F12-A696-C47AFF275295}"/>
              </a:ext>
            </a:extLst>
          </p:cNvPr>
          <p:cNvSpPr txBox="1"/>
          <p:nvPr/>
        </p:nvSpPr>
        <p:spPr>
          <a:xfrm rot="16200000">
            <a:off x="-988927" y="3499248"/>
            <a:ext cx="3193054" cy="400110"/>
          </a:xfrm>
          <a:prstGeom prst="rect">
            <a:avLst/>
          </a:prstGeom>
          <a:noFill/>
        </p:spPr>
        <p:txBody>
          <a:bodyPr wrap="none" rtlCol="0">
            <a:spAutoFit/>
          </a:bodyPr>
          <a:lstStyle/>
          <a:p>
            <a:r>
              <a:rPr lang="en-US" sz="2000" dirty="0">
                <a:solidFill>
                  <a:srgbClr val="002060"/>
                </a:solidFill>
              </a:rPr>
              <a:t>Overall Survival (Probability) </a:t>
            </a:r>
          </a:p>
        </p:txBody>
      </p:sp>
      <p:cxnSp>
        <p:nvCxnSpPr>
          <p:cNvPr id="18" name="Straight Connector 17">
            <a:extLst>
              <a:ext uri="{FF2B5EF4-FFF2-40B4-BE49-F238E27FC236}">
                <a16:creationId xmlns:a16="http://schemas.microsoft.com/office/drawing/2014/main" id="{04D4F086-A251-1D47-9196-9270403C45E0}"/>
              </a:ext>
            </a:extLst>
          </p:cNvPr>
          <p:cNvCxnSpPr/>
          <p:nvPr/>
        </p:nvCxnSpPr>
        <p:spPr>
          <a:xfrm flipH="1">
            <a:off x="3067807" y="2550916"/>
            <a:ext cx="147161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E07DD3B-6777-7841-9275-D7E3CDDE5838}"/>
              </a:ext>
            </a:extLst>
          </p:cNvPr>
          <p:cNvSpPr txBox="1"/>
          <p:nvPr/>
        </p:nvSpPr>
        <p:spPr>
          <a:xfrm>
            <a:off x="4635846" y="2371830"/>
            <a:ext cx="1491690" cy="646331"/>
          </a:xfrm>
          <a:prstGeom prst="rect">
            <a:avLst/>
          </a:prstGeom>
          <a:noFill/>
        </p:spPr>
        <p:txBody>
          <a:bodyPr wrap="none" rtlCol="0">
            <a:spAutoFit/>
          </a:bodyPr>
          <a:lstStyle/>
          <a:p>
            <a:r>
              <a:rPr lang="en-US" dirty="0"/>
              <a:t>Nivolumab</a:t>
            </a:r>
          </a:p>
          <a:p>
            <a:r>
              <a:rPr lang="en-US" dirty="0"/>
              <a:t>(410 patients)</a:t>
            </a:r>
          </a:p>
        </p:txBody>
      </p:sp>
      <p:cxnSp>
        <p:nvCxnSpPr>
          <p:cNvPr id="20" name="Straight Connector 19">
            <a:extLst>
              <a:ext uri="{FF2B5EF4-FFF2-40B4-BE49-F238E27FC236}">
                <a16:creationId xmlns:a16="http://schemas.microsoft.com/office/drawing/2014/main" id="{2A073EDC-803D-8B44-A366-8EE4F270D107}"/>
              </a:ext>
            </a:extLst>
          </p:cNvPr>
          <p:cNvCxnSpPr/>
          <p:nvPr/>
        </p:nvCxnSpPr>
        <p:spPr>
          <a:xfrm flipH="1">
            <a:off x="2764615" y="3470762"/>
            <a:ext cx="1471612"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A7013FC-D659-F74D-BF51-CCA238C59FFE}"/>
              </a:ext>
            </a:extLst>
          </p:cNvPr>
          <p:cNvSpPr txBox="1"/>
          <p:nvPr/>
        </p:nvSpPr>
        <p:spPr>
          <a:xfrm>
            <a:off x="1558847" y="3279784"/>
            <a:ext cx="1350626" cy="646331"/>
          </a:xfrm>
          <a:prstGeom prst="rect">
            <a:avLst/>
          </a:prstGeom>
          <a:noFill/>
        </p:spPr>
        <p:txBody>
          <a:bodyPr wrap="none" rtlCol="0">
            <a:spAutoFit/>
          </a:bodyPr>
          <a:lstStyle/>
          <a:p>
            <a:r>
              <a:rPr lang="en-US" dirty="0" err="1"/>
              <a:t>Everolimus</a:t>
            </a:r>
            <a:endParaRPr lang="en-US" dirty="0"/>
          </a:p>
          <a:p>
            <a:r>
              <a:rPr lang="en-US" dirty="0"/>
              <a:t>411 patients</a:t>
            </a:r>
          </a:p>
        </p:txBody>
      </p:sp>
      <p:sp>
        <p:nvSpPr>
          <p:cNvPr id="2" name="Title 1">
            <a:extLst>
              <a:ext uri="{FF2B5EF4-FFF2-40B4-BE49-F238E27FC236}">
                <a16:creationId xmlns:a16="http://schemas.microsoft.com/office/drawing/2014/main" id="{8EC0E869-7805-804C-B416-8D0F0F4D3B9A}"/>
              </a:ext>
            </a:extLst>
          </p:cNvPr>
          <p:cNvSpPr>
            <a:spLocks noGrp="1"/>
          </p:cNvSpPr>
          <p:nvPr>
            <p:ph type="title"/>
          </p:nvPr>
        </p:nvSpPr>
        <p:spPr/>
        <p:txBody>
          <a:bodyPr/>
          <a:lstStyle/>
          <a:p>
            <a:r>
              <a:rPr lang="en-US" b="1" dirty="0">
                <a:solidFill>
                  <a:srgbClr val="002060"/>
                </a:solidFill>
              </a:rPr>
              <a:t>Nivolumab Improves OS in the Global Population</a:t>
            </a:r>
          </a:p>
        </p:txBody>
      </p:sp>
      <p:graphicFrame>
        <p:nvGraphicFramePr>
          <p:cNvPr id="23" name="Table 22">
            <a:extLst>
              <a:ext uri="{FF2B5EF4-FFF2-40B4-BE49-F238E27FC236}">
                <a16:creationId xmlns:a16="http://schemas.microsoft.com/office/drawing/2014/main" id="{147C2741-184C-7649-9ED0-CB57BA008D96}"/>
              </a:ext>
            </a:extLst>
          </p:cNvPr>
          <p:cNvGraphicFramePr>
            <a:graphicFrameLocks noGrp="1"/>
          </p:cNvGraphicFramePr>
          <p:nvPr>
            <p:extLst>
              <p:ext uri="{D42A27DB-BD31-4B8C-83A1-F6EECF244321}">
                <p14:modId xmlns:p14="http://schemas.microsoft.com/office/powerpoint/2010/main" val="2193197378"/>
              </p:ext>
            </p:extLst>
          </p:nvPr>
        </p:nvGraphicFramePr>
        <p:xfrm>
          <a:off x="6761051" y="1636767"/>
          <a:ext cx="5376190" cy="2062536"/>
        </p:xfrm>
        <a:graphic>
          <a:graphicData uri="http://schemas.openxmlformats.org/drawingml/2006/table">
            <a:tbl>
              <a:tblPr firstRow="1" bandRow="1">
                <a:tableStyleId>{F5AB1C69-6EDB-4FF4-983F-18BD219EF322}</a:tableStyleId>
              </a:tblPr>
              <a:tblGrid>
                <a:gridCol w="2688095">
                  <a:extLst>
                    <a:ext uri="{9D8B030D-6E8A-4147-A177-3AD203B41FA5}">
                      <a16:colId xmlns:a16="http://schemas.microsoft.com/office/drawing/2014/main" val="568170418"/>
                    </a:ext>
                  </a:extLst>
                </a:gridCol>
                <a:gridCol w="2688095">
                  <a:extLst>
                    <a:ext uri="{9D8B030D-6E8A-4147-A177-3AD203B41FA5}">
                      <a16:colId xmlns:a16="http://schemas.microsoft.com/office/drawing/2014/main" val="1146092638"/>
                    </a:ext>
                  </a:extLst>
                </a:gridCol>
              </a:tblGrid>
              <a:tr h="453832">
                <a:tc gridSpan="2">
                  <a:txBody>
                    <a:bodyPr/>
                    <a:lstStyle/>
                    <a:p>
                      <a:pPr algn="ctr"/>
                      <a:r>
                        <a:rPr lang="en-US" dirty="0">
                          <a:solidFill>
                            <a:schemeClr val="tx1"/>
                          </a:solidFill>
                        </a:rPr>
                        <a:t>Median OS , months (95% CI) </a:t>
                      </a:r>
                    </a:p>
                  </a:txBody>
                  <a:tcPr/>
                </a:tc>
                <a:tc hMerge="1">
                  <a:txBody>
                    <a:bodyPr/>
                    <a:lstStyle/>
                    <a:p>
                      <a:endParaRPr lang="en-US" dirty="0"/>
                    </a:p>
                  </a:txBody>
                  <a:tcPr/>
                </a:tc>
                <a:extLst>
                  <a:ext uri="{0D108BD9-81ED-4DB2-BD59-A6C34878D82A}">
                    <a16:rowId xmlns:a16="http://schemas.microsoft.com/office/drawing/2014/main" val="1787877036"/>
                  </a:ext>
                </a:extLst>
              </a:tr>
              <a:tr h="453832">
                <a:tc>
                  <a:txBody>
                    <a:bodyPr/>
                    <a:lstStyle/>
                    <a:p>
                      <a:r>
                        <a:rPr lang="en-US" sz="2000" dirty="0">
                          <a:solidFill>
                            <a:srgbClr val="002060"/>
                          </a:solidFill>
                          <a:latin typeface="+mn-lt"/>
                        </a:rPr>
                        <a:t>Nivolumab</a:t>
                      </a:r>
                    </a:p>
                  </a:txBody>
                  <a:tcPr/>
                </a:tc>
                <a:tc>
                  <a:txBody>
                    <a:bodyPr/>
                    <a:lstStyle/>
                    <a:p>
                      <a:r>
                        <a:rPr lang="en-US" sz="2000" baseline="0" dirty="0">
                          <a:solidFill>
                            <a:srgbClr val="1C385F"/>
                          </a:solidFill>
                          <a:latin typeface="+mn-lt"/>
                        </a:rPr>
                        <a:t>26.0 (22.2–29.6) </a:t>
                      </a:r>
                      <a:endParaRPr lang="en-US" sz="2000" baseline="0" dirty="0">
                        <a:latin typeface="+mn-lt"/>
                      </a:endParaRPr>
                    </a:p>
                  </a:txBody>
                  <a:tcPr/>
                </a:tc>
                <a:extLst>
                  <a:ext uri="{0D108BD9-81ED-4DB2-BD59-A6C34878D82A}">
                    <a16:rowId xmlns:a16="http://schemas.microsoft.com/office/drawing/2014/main" val="2145309530"/>
                  </a:ext>
                </a:extLst>
              </a:tr>
              <a:tr h="453832">
                <a:tc>
                  <a:txBody>
                    <a:bodyPr/>
                    <a:lstStyle/>
                    <a:p>
                      <a:r>
                        <a:rPr lang="en-US" sz="2000" dirty="0" err="1">
                          <a:solidFill>
                            <a:schemeClr val="accent4">
                              <a:lumMod val="75000"/>
                            </a:schemeClr>
                          </a:solidFill>
                          <a:latin typeface="+mn-lt"/>
                        </a:rPr>
                        <a:t>Everolimus</a:t>
                      </a:r>
                      <a:endParaRPr lang="en-US" sz="2000" dirty="0">
                        <a:solidFill>
                          <a:schemeClr val="accent4">
                            <a:lumMod val="75000"/>
                          </a:schemeClr>
                        </a:solidFill>
                        <a:latin typeface="+mn-lt"/>
                      </a:endParaRPr>
                    </a:p>
                  </a:txBody>
                  <a:tcPr/>
                </a:tc>
                <a:tc>
                  <a:txBody>
                    <a:bodyPr/>
                    <a:lstStyle/>
                    <a:p>
                      <a:r>
                        <a:rPr lang="en-US" sz="2000" baseline="0" dirty="0">
                          <a:solidFill>
                            <a:srgbClr val="BA8326"/>
                          </a:solidFill>
                          <a:latin typeface="+mn-lt"/>
                        </a:rPr>
                        <a:t>19.7 (17.6–22.3) </a:t>
                      </a:r>
                      <a:endParaRPr lang="en-US" sz="2000" baseline="0" dirty="0">
                        <a:latin typeface="+mn-lt"/>
                      </a:endParaRPr>
                    </a:p>
                  </a:txBody>
                  <a:tcPr/>
                </a:tc>
                <a:extLst>
                  <a:ext uri="{0D108BD9-81ED-4DB2-BD59-A6C34878D82A}">
                    <a16:rowId xmlns:a16="http://schemas.microsoft.com/office/drawing/2014/main" val="2190908595"/>
                  </a:ext>
                </a:extLst>
              </a:tr>
              <a:tr h="453832">
                <a:tc>
                  <a:txBody>
                    <a:bodyPr/>
                    <a:lstStyle/>
                    <a:p>
                      <a:r>
                        <a:rPr lang="en-US" sz="2000" dirty="0">
                          <a:latin typeface="+mn-lt"/>
                        </a:rPr>
                        <a:t>HR</a:t>
                      </a:r>
                    </a:p>
                  </a:txBody>
                  <a:tcPr/>
                </a:tc>
                <a:tc>
                  <a:txBody>
                    <a:bodyPr/>
                    <a:lstStyle/>
                    <a:p>
                      <a:r>
                        <a:rPr lang="en-US" sz="2000" b="0" baseline="0" dirty="0">
                          <a:solidFill>
                            <a:srgbClr val="141413"/>
                          </a:solidFill>
                          <a:latin typeface="+mn-lt"/>
                        </a:rPr>
                        <a:t>0.73 (0.61–0.88) </a:t>
                      </a:r>
                      <a:r>
                        <a:rPr lang="en-US" sz="2000" b="0" i="1" baseline="0" dirty="0">
                          <a:solidFill>
                            <a:srgbClr val="141413"/>
                          </a:solidFill>
                          <a:latin typeface="+mn-lt"/>
                        </a:rPr>
                        <a:t>P </a:t>
                      </a:r>
                      <a:r>
                        <a:rPr lang="en-US" sz="2000" b="0" baseline="0" dirty="0">
                          <a:solidFill>
                            <a:srgbClr val="141413"/>
                          </a:solidFill>
                          <a:latin typeface="+mn-lt"/>
                        </a:rPr>
                        <a:t>= 0.0006</a:t>
                      </a:r>
                      <a:endParaRPr lang="en-US" sz="2000" b="0" baseline="0" dirty="0">
                        <a:latin typeface="+mn-lt"/>
                      </a:endParaRPr>
                    </a:p>
                  </a:txBody>
                  <a:tcPr/>
                </a:tc>
                <a:extLst>
                  <a:ext uri="{0D108BD9-81ED-4DB2-BD59-A6C34878D82A}">
                    <a16:rowId xmlns:a16="http://schemas.microsoft.com/office/drawing/2014/main" val="1912212956"/>
                  </a:ext>
                </a:extLst>
              </a:tr>
            </a:tbl>
          </a:graphicData>
        </a:graphic>
      </p:graphicFrame>
      <p:sp>
        <p:nvSpPr>
          <p:cNvPr id="24" name="TextBox 23">
            <a:extLst>
              <a:ext uri="{FF2B5EF4-FFF2-40B4-BE49-F238E27FC236}">
                <a16:creationId xmlns:a16="http://schemas.microsoft.com/office/drawing/2014/main" id="{3FABE3EC-7CEE-B745-ADAC-B2346278546C}"/>
              </a:ext>
            </a:extLst>
          </p:cNvPr>
          <p:cNvSpPr txBox="1"/>
          <p:nvPr/>
        </p:nvSpPr>
        <p:spPr>
          <a:xfrm>
            <a:off x="0" y="6495999"/>
            <a:ext cx="9491637" cy="646331"/>
          </a:xfrm>
          <a:prstGeom prst="rect">
            <a:avLst/>
          </a:prstGeom>
          <a:noFill/>
        </p:spPr>
        <p:txBody>
          <a:bodyPr wrap="none" rtlCol="0">
            <a:spAutoFit/>
          </a:bodyPr>
          <a:lstStyle/>
          <a:p>
            <a:r>
              <a:rPr lang="en-US" dirty="0"/>
              <a:t>Tomita Y, </a:t>
            </a:r>
            <a:r>
              <a:rPr lang="en-US" dirty="0" err="1"/>
              <a:t>Fukasawa</a:t>
            </a:r>
            <a:r>
              <a:rPr lang="en-US" dirty="0"/>
              <a:t> S, at al, </a:t>
            </a:r>
            <a:r>
              <a:rPr lang="en-US" dirty="0" err="1"/>
              <a:t>CheckMate</a:t>
            </a:r>
            <a:r>
              <a:rPr lang="en-US" dirty="0"/>
              <a:t> 025 Investigators. </a:t>
            </a:r>
            <a:r>
              <a:rPr lang="en-US" i="1" dirty="0" err="1"/>
              <a:t>Jpn</a:t>
            </a:r>
            <a:r>
              <a:rPr lang="en-US" i="1" dirty="0"/>
              <a:t> J Clin Oncol</a:t>
            </a:r>
            <a:r>
              <a:rPr lang="en-US" dirty="0"/>
              <a:t>. 2017 Jul 1;47(7):639-646.</a:t>
            </a:r>
          </a:p>
          <a:p>
            <a:endParaRPr lang="en-US" dirty="0"/>
          </a:p>
        </p:txBody>
      </p:sp>
    </p:spTree>
    <p:extLst>
      <p:ext uri="{BB962C8B-B14F-4D97-AF65-F5344CB8AC3E}">
        <p14:creationId xmlns:p14="http://schemas.microsoft.com/office/powerpoint/2010/main" val="3374892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1B838C81-1536-49C0-BDA5-FAA4432AD547}"/>
              </a:ext>
            </a:extLst>
          </p:cNvPr>
          <p:cNvGrpSpPr/>
          <p:nvPr/>
        </p:nvGrpSpPr>
        <p:grpSpPr>
          <a:xfrm>
            <a:off x="182020" y="1544367"/>
            <a:ext cx="9119144" cy="4937396"/>
            <a:chOff x="964684" y="960289"/>
            <a:chExt cx="9726819" cy="5322083"/>
          </a:xfrm>
        </p:grpSpPr>
        <p:grpSp>
          <p:nvGrpSpPr>
            <p:cNvPr id="18" name="Group 17">
              <a:extLst>
                <a:ext uri="{FF2B5EF4-FFF2-40B4-BE49-F238E27FC236}">
                  <a16:creationId xmlns:a16="http://schemas.microsoft.com/office/drawing/2014/main" id="{2D91570A-C807-4176-82BB-9960A3265EAA}"/>
                </a:ext>
              </a:extLst>
            </p:cNvPr>
            <p:cNvGrpSpPr/>
            <p:nvPr/>
          </p:nvGrpSpPr>
          <p:grpSpPr>
            <a:xfrm>
              <a:off x="964684" y="960289"/>
              <a:ext cx="9726819" cy="5322083"/>
              <a:chOff x="964684" y="960289"/>
              <a:chExt cx="9726819" cy="5322083"/>
            </a:xfrm>
          </p:grpSpPr>
          <p:pic>
            <p:nvPicPr>
              <p:cNvPr id="2" name="Picture 1">
                <a:extLst>
                  <a:ext uri="{FF2B5EF4-FFF2-40B4-BE49-F238E27FC236}">
                    <a16:creationId xmlns:a16="http://schemas.microsoft.com/office/drawing/2014/main" id="{D507BF8E-5BCE-4F64-8F63-43AA25C68DC6}"/>
                  </a:ext>
                </a:extLst>
              </p:cNvPr>
              <p:cNvPicPr>
                <a:picLocks noChangeAspect="1"/>
              </p:cNvPicPr>
              <p:nvPr/>
            </p:nvPicPr>
            <p:blipFill>
              <a:blip r:embed="rId3"/>
              <a:stretch>
                <a:fillRect/>
              </a:stretch>
            </p:blipFill>
            <p:spPr>
              <a:xfrm>
                <a:off x="1305147" y="960289"/>
                <a:ext cx="9112740" cy="5011533"/>
              </a:xfrm>
              <a:prstGeom prst="rect">
                <a:avLst/>
              </a:prstGeom>
              <a:solidFill>
                <a:schemeClr val="bg1"/>
              </a:solidFill>
              <a:ln>
                <a:noFill/>
              </a:ln>
            </p:spPr>
          </p:pic>
          <p:sp>
            <p:nvSpPr>
              <p:cNvPr id="3" name="Flowchart: Process 2">
                <a:extLst>
                  <a:ext uri="{FF2B5EF4-FFF2-40B4-BE49-F238E27FC236}">
                    <a16:creationId xmlns:a16="http://schemas.microsoft.com/office/drawing/2014/main" id="{6AEC4D53-B362-4ED1-842E-4E4FE4EEC037}"/>
                  </a:ext>
                </a:extLst>
              </p:cNvPr>
              <p:cNvSpPr/>
              <p:nvPr/>
            </p:nvSpPr>
            <p:spPr>
              <a:xfrm rot="1389506">
                <a:off x="3290215" y="2630257"/>
                <a:ext cx="5349372" cy="1010435"/>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Process 3">
                <a:extLst>
                  <a:ext uri="{FF2B5EF4-FFF2-40B4-BE49-F238E27FC236}">
                    <a16:creationId xmlns:a16="http://schemas.microsoft.com/office/drawing/2014/main" id="{AB39FBAD-D94D-4906-A5C2-BA07A8328AE6}"/>
                  </a:ext>
                </a:extLst>
              </p:cNvPr>
              <p:cNvSpPr/>
              <p:nvPr/>
            </p:nvSpPr>
            <p:spPr>
              <a:xfrm>
                <a:off x="8349138" y="3557098"/>
                <a:ext cx="2342365" cy="1010435"/>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Process 4">
                <a:extLst>
                  <a:ext uri="{FF2B5EF4-FFF2-40B4-BE49-F238E27FC236}">
                    <a16:creationId xmlns:a16="http://schemas.microsoft.com/office/drawing/2014/main" id="{83A8AC1D-86F9-4462-A8DF-118C8F1C0F16}"/>
                  </a:ext>
                </a:extLst>
              </p:cNvPr>
              <p:cNvSpPr/>
              <p:nvPr/>
            </p:nvSpPr>
            <p:spPr>
              <a:xfrm rot="1767087">
                <a:off x="2371327" y="1856641"/>
                <a:ext cx="2342365" cy="429359"/>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a:extLst>
                  <a:ext uri="{FF2B5EF4-FFF2-40B4-BE49-F238E27FC236}">
                    <a16:creationId xmlns:a16="http://schemas.microsoft.com/office/drawing/2014/main" id="{47A95E7C-53A5-46CE-B34B-4F2D41418CCE}"/>
                  </a:ext>
                </a:extLst>
              </p:cNvPr>
              <p:cNvSpPr/>
              <p:nvPr/>
            </p:nvSpPr>
            <p:spPr>
              <a:xfrm>
                <a:off x="964684" y="5853013"/>
                <a:ext cx="2342365" cy="429359"/>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a:extLst>
                  <a:ext uri="{FF2B5EF4-FFF2-40B4-BE49-F238E27FC236}">
                    <a16:creationId xmlns:a16="http://schemas.microsoft.com/office/drawing/2014/main" id="{6DFCF179-48CE-40B3-8800-6E8809E6A2DF}"/>
                  </a:ext>
                </a:extLst>
              </p:cNvPr>
              <p:cNvSpPr/>
              <p:nvPr/>
            </p:nvSpPr>
            <p:spPr>
              <a:xfrm>
                <a:off x="4667899" y="5757142"/>
                <a:ext cx="2342365" cy="429359"/>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a:extLst>
                  <a:ext uri="{FF2B5EF4-FFF2-40B4-BE49-F238E27FC236}">
                    <a16:creationId xmlns:a16="http://schemas.microsoft.com/office/drawing/2014/main" id="{F7472A5C-A8D3-4895-BF42-B38C40AFB0C9}"/>
                  </a:ext>
                </a:extLst>
              </p:cNvPr>
              <p:cNvSpPr/>
              <p:nvPr/>
            </p:nvSpPr>
            <p:spPr>
              <a:xfrm rot="16200000">
                <a:off x="348644" y="3027823"/>
                <a:ext cx="2342365" cy="429359"/>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a:extLst>
                  <a:ext uri="{FF2B5EF4-FFF2-40B4-BE49-F238E27FC236}">
                    <a16:creationId xmlns:a16="http://schemas.microsoft.com/office/drawing/2014/main" id="{CC9891B2-AA98-4121-AACA-7C92C0EFA54A}"/>
                  </a:ext>
                </a:extLst>
              </p:cNvPr>
              <p:cNvSpPr/>
              <p:nvPr/>
            </p:nvSpPr>
            <p:spPr>
              <a:xfrm>
                <a:off x="2378811" y="3885801"/>
                <a:ext cx="4068642" cy="1255366"/>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86F7CA91-1315-477D-B7D7-647D515D0AF2}"/>
                  </a:ext>
                </a:extLst>
              </p:cNvPr>
              <p:cNvSpPr/>
              <p:nvPr/>
            </p:nvSpPr>
            <p:spPr>
              <a:xfrm rot="10800000">
                <a:off x="2771191" y="1390260"/>
                <a:ext cx="354563" cy="774441"/>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5529AF92-4860-4ADE-88F9-7FCB14CFE713}"/>
                  </a:ext>
                </a:extLst>
              </p:cNvPr>
              <p:cNvSpPr/>
              <p:nvPr/>
            </p:nvSpPr>
            <p:spPr>
              <a:xfrm rot="10800000">
                <a:off x="3067604" y="1590779"/>
                <a:ext cx="354563" cy="774441"/>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31B4CFB9-8F0C-45BD-86D9-B6B37A025370}"/>
                  </a:ext>
                </a:extLst>
              </p:cNvPr>
              <p:cNvSpPr/>
              <p:nvPr/>
            </p:nvSpPr>
            <p:spPr>
              <a:xfrm rot="10800000">
                <a:off x="3343188" y="1684099"/>
                <a:ext cx="354563" cy="774441"/>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a:extLst>
                  <a:ext uri="{FF2B5EF4-FFF2-40B4-BE49-F238E27FC236}">
                    <a16:creationId xmlns:a16="http://schemas.microsoft.com/office/drawing/2014/main" id="{01967ADE-005C-4B1D-9B2F-C1D8B81DB05E}"/>
                  </a:ext>
                </a:extLst>
              </p:cNvPr>
              <p:cNvSpPr/>
              <p:nvPr/>
            </p:nvSpPr>
            <p:spPr>
              <a:xfrm>
                <a:off x="2281154" y="1276283"/>
                <a:ext cx="394194" cy="180941"/>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Process 15">
                <a:extLst>
                  <a:ext uri="{FF2B5EF4-FFF2-40B4-BE49-F238E27FC236}">
                    <a16:creationId xmlns:a16="http://schemas.microsoft.com/office/drawing/2014/main" id="{5101A80A-78C5-4C23-8E68-4DB5EA5CD66A}"/>
                  </a:ext>
                </a:extLst>
              </p:cNvPr>
              <p:cNvSpPr/>
              <p:nvPr/>
            </p:nvSpPr>
            <p:spPr>
              <a:xfrm>
                <a:off x="2281154" y="1061604"/>
                <a:ext cx="394194" cy="180941"/>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94976D4A-B20E-4A52-BA17-9DD204327280}"/>
                </a:ext>
              </a:extLst>
            </p:cNvPr>
            <p:cNvGrpSpPr/>
            <p:nvPr/>
          </p:nvGrpSpPr>
          <p:grpSpPr>
            <a:xfrm>
              <a:off x="2321228" y="1337790"/>
              <a:ext cx="1286615" cy="472235"/>
              <a:chOff x="2321228" y="1337790"/>
              <a:chExt cx="1286615" cy="472235"/>
            </a:xfrm>
          </p:grpSpPr>
          <p:sp>
            <p:nvSpPr>
              <p:cNvPr id="19" name="Flowchart: Process 18">
                <a:extLst>
                  <a:ext uri="{FF2B5EF4-FFF2-40B4-BE49-F238E27FC236}">
                    <a16:creationId xmlns:a16="http://schemas.microsoft.com/office/drawing/2014/main" id="{403595B9-BFDD-4DDE-89BC-17F49065993C}"/>
                  </a:ext>
                </a:extLst>
              </p:cNvPr>
              <p:cNvSpPr/>
              <p:nvPr/>
            </p:nvSpPr>
            <p:spPr>
              <a:xfrm>
                <a:off x="2917281" y="1590779"/>
                <a:ext cx="690562" cy="219246"/>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Process 19">
                <a:extLst>
                  <a:ext uri="{FF2B5EF4-FFF2-40B4-BE49-F238E27FC236}">
                    <a16:creationId xmlns:a16="http://schemas.microsoft.com/office/drawing/2014/main" id="{A1E17AEF-2A0D-450C-9256-534D49C9D70F}"/>
                  </a:ext>
                </a:extLst>
              </p:cNvPr>
              <p:cNvSpPr/>
              <p:nvPr/>
            </p:nvSpPr>
            <p:spPr>
              <a:xfrm>
                <a:off x="2425909" y="1457746"/>
                <a:ext cx="690562" cy="219246"/>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Process 20">
                <a:extLst>
                  <a:ext uri="{FF2B5EF4-FFF2-40B4-BE49-F238E27FC236}">
                    <a16:creationId xmlns:a16="http://schemas.microsoft.com/office/drawing/2014/main" id="{02F76C98-87E2-4829-BA6C-F762D1753463}"/>
                  </a:ext>
                </a:extLst>
              </p:cNvPr>
              <p:cNvSpPr/>
              <p:nvPr/>
            </p:nvSpPr>
            <p:spPr>
              <a:xfrm>
                <a:off x="2321228" y="1337790"/>
                <a:ext cx="690562" cy="219246"/>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lowchart: Process 22">
              <a:extLst>
                <a:ext uri="{FF2B5EF4-FFF2-40B4-BE49-F238E27FC236}">
                  <a16:creationId xmlns:a16="http://schemas.microsoft.com/office/drawing/2014/main" id="{C705E73C-59C5-4CCE-BE81-E74676DD90BF}"/>
                </a:ext>
              </a:extLst>
            </p:cNvPr>
            <p:cNvSpPr/>
            <p:nvPr/>
          </p:nvSpPr>
          <p:spPr>
            <a:xfrm>
              <a:off x="8953169" y="2663687"/>
              <a:ext cx="993913" cy="1089329"/>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3C5A292B-5267-49CE-A7FB-F2FA68C0AD7D}"/>
              </a:ext>
            </a:extLst>
          </p:cNvPr>
          <p:cNvSpPr txBox="1"/>
          <p:nvPr/>
        </p:nvSpPr>
        <p:spPr>
          <a:xfrm>
            <a:off x="4558897" y="5923691"/>
            <a:ext cx="993413" cy="400110"/>
          </a:xfrm>
          <a:prstGeom prst="rect">
            <a:avLst/>
          </a:prstGeom>
          <a:noFill/>
        </p:spPr>
        <p:txBody>
          <a:bodyPr wrap="none" rtlCol="0">
            <a:spAutoFit/>
          </a:bodyPr>
          <a:lstStyle/>
          <a:p>
            <a:r>
              <a:rPr lang="en-US" sz="2000" dirty="0">
                <a:solidFill>
                  <a:srgbClr val="002060"/>
                </a:solidFill>
              </a:rPr>
              <a:t>Months</a:t>
            </a:r>
          </a:p>
        </p:txBody>
      </p:sp>
      <p:sp>
        <p:nvSpPr>
          <p:cNvPr id="26" name="TextBox 25">
            <a:extLst>
              <a:ext uri="{FF2B5EF4-FFF2-40B4-BE49-F238E27FC236}">
                <a16:creationId xmlns:a16="http://schemas.microsoft.com/office/drawing/2014/main" id="{45FACE6D-644A-4556-8845-E20FDFE2D17E}"/>
              </a:ext>
            </a:extLst>
          </p:cNvPr>
          <p:cNvSpPr txBox="1"/>
          <p:nvPr/>
        </p:nvSpPr>
        <p:spPr>
          <a:xfrm rot="16200000">
            <a:off x="-889379" y="3585658"/>
            <a:ext cx="3193054" cy="400110"/>
          </a:xfrm>
          <a:prstGeom prst="rect">
            <a:avLst/>
          </a:prstGeom>
          <a:noFill/>
        </p:spPr>
        <p:txBody>
          <a:bodyPr wrap="none" rtlCol="0">
            <a:spAutoFit/>
          </a:bodyPr>
          <a:lstStyle/>
          <a:p>
            <a:r>
              <a:rPr lang="en-US" sz="2000" dirty="0">
                <a:solidFill>
                  <a:srgbClr val="002060"/>
                </a:solidFill>
              </a:rPr>
              <a:t>Overall Survival (Probability) </a:t>
            </a:r>
          </a:p>
        </p:txBody>
      </p:sp>
      <p:cxnSp>
        <p:nvCxnSpPr>
          <p:cNvPr id="27" name="Straight Connector 26">
            <a:extLst>
              <a:ext uri="{FF2B5EF4-FFF2-40B4-BE49-F238E27FC236}">
                <a16:creationId xmlns:a16="http://schemas.microsoft.com/office/drawing/2014/main" id="{A08D503E-A11E-C349-87B0-D96CBF9B937D}"/>
              </a:ext>
            </a:extLst>
          </p:cNvPr>
          <p:cNvCxnSpPr>
            <a:cxnSpLocks/>
          </p:cNvCxnSpPr>
          <p:nvPr/>
        </p:nvCxnSpPr>
        <p:spPr>
          <a:xfrm flipH="1">
            <a:off x="3571802" y="1697002"/>
            <a:ext cx="1298050" cy="25697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A1BE0D2-70B3-E544-A1D3-8B11AE7C62FB}"/>
              </a:ext>
            </a:extLst>
          </p:cNvPr>
          <p:cNvSpPr txBox="1"/>
          <p:nvPr/>
        </p:nvSpPr>
        <p:spPr>
          <a:xfrm>
            <a:off x="4891164" y="1447398"/>
            <a:ext cx="1491690" cy="646331"/>
          </a:xfrm>
          <a:prstGeom prst="rect">
            <a:avLst/>
          </a:prstGeom>
          <a:noFill/>
        </p:spPr>
        <p:txBody>
          <a:bodyPr wrap="none" rtlCol="0">
            <a:spAutoFit/>
          </a:bodyPr>
          <a:lstStyle/>
          <a:p>
            <a:r>
              <a:rPr lang="en-US" dirty="0"/>
              <a:t>Nivolumab</a:t>
            </a:r>
          </a:p>
          <a:p>
            <a:r>
              <a:rPr lang="en-US" dirty="0"/>
              <a:t>(410 patients)</a:t>
            </a:r>
          </a:p>
        </p:txBody>
      </p:sp>
      <p:cxnSp>
        <p:nvCxnSpPr>
          <p:cNvPr id="29" name="Straight Connector 28">
            <a:extLst>
              <a:ext uri="{FF2B5EF4-FFF2-40B4-BE49-F238E27FC236}">
                <a16:creationId xmlns:a16="http://schemas.microsoft.com/office/drawing/2014/main" id="{84E193B0-F8A3-2E49-AEF1-8F7447821FD6}"/>
              </a:ext>
            </a:extLst>
          </p:cNvPr>
          <p:cNvCxnSpPr>
            <a:cxnSpLocks/>
          </p:cNvCxnSpPr>
          <p:nvPr/>
        </p:nvCxnSpPr>
        <p:spPr>
          <a:xfrm flipH="1">
            <a:off x="2676498" y="2110240"/>
            <a:ext cx="559637" cy="384499"/>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F4577BF-B0CF-0C46-ADF5-E6EF803E140C}"/>
              </a:ext>
            </a:extLst>
          </p:cNvPr>
          <p:cNvSpPr txBox="1"/>
          <p:nvPr/>
        </p:nvSpPr>
        <p:spPr>
          <a:xfrm>
            <a:off x="1825407" y="2630892"/>
            <a:ext cx="1350626" cy="646331"/>
          </a:xfrm>
          <a:prstGeom prst="rect">
            <a:avLst/>
          </a:prstGeom>
          <a:noFill/>
        </p:spPr>
        <p:txBody>
          <a:bodyPr wrap="none" rtlCol="0">
            <a:spAutoFit/>
          </a:bodyPr>
          <a:lstStyle/>
          <a:p>
            <a:r>
              <a:rPr lang="en-US" dirty="0" err="1"/>
              <a:t>Everolimus</a:t>
            </a:r>
            <a:endParaRPr lang="en-US" dirty="0"/>
          </a:p>
          <a:p>
            <a:r>
              <a:rPr lang="en-US" dirty="0"/>
              <a:t>411 patients</a:t>
            </a:r>
          </a:p>
        </p:txBody>
      </p:sp>
      <p:sp>
        <p:nvSpPr>
          <p:cNvPr id="31" name="Title 30">
            <a:extLst>
              <a:ext uri="{FF2B5EF4-FFF2-40B4-BE49-F238E27FC236}">
                <a16:creationId xmlns:a16="http://schemas.microsoft.com/office/drawing/2014/main" id="{B96B4CC8-8AAF-FF4A-99C6-ACD9B302814F}"/>
              </a:ext>
            </a:extLst>
          </p:cNvPr>
          <p:cNvSpPr>
            <a:spLocks noGrp="1"/>
          </p:cNvSpPr>
          <p:nvPr>
            <p:ph type="title"/>
          </p:nvPr>
        </p:nvSpPr>
        <p:spPr/>
        <p:txBody>
          <a:bodyPr/>
          <a:lstStyle/>
          <a:p>
            <a:r>
              <a:rPr lang="en-US" b="1" dirty="0">
                <a:solidFill>
                  <a:srgbClr val="002060"/>
                </a:solidFill>
              </a:rPr>
              <a:t>Median OS for the Japanese Population was not Reached</a:t>
            </a:r>
          </a:p>
        </p:txBody>
      </p:sp>
      <p:graphicFrame>
        <p:nvGraphicFramePr>
          <p:cNvPr id="32" name="Table 31">
            <a:extLst>
              <a:ext uri="{FF2B5EF4-FFF2-40B4-BE49-F238E27FC236}">
                <a16:creationId xmlns:a16="http://schemas.microsoft.com/office/drawing/2014/main" id="{88A00FE3-22D3-4D47-9F2E-AA0AE60C73C1}"/>
              </a:ext>
            </a:extLst>
          </p:cNvPr>
          <p:cNvGraphicFramePr>
            <a:graphicFrameLocks noGrp="1"/>
          </p:cNvGraphicFramePr>
          <p:nvPr>
            <p:extLst>
              <p:ext uri="{D42A27DB-BD31-4B8C-83A1-F6EECF244321}">
                <p14:modId xmlns:p14="http://schemas.microsoft.com/office/powerpoint/2010/main" val="4243177690"/>
              </p:ext>
            </p:extLst>
          </p:nvPr>
        </p:nvGraphicFramePr>
        <p:xfrm>
          <a:off x="6805665" y="1234246"/>
          <a:ext cx="5376190" cy="1815328"/>
        </p:xfrm>
        <a:graphic>
          <a:graphicData uri="http://schemas.openxmlformats.org/drawingml/2006/table">
            <a:tbl>
              <a:tblPr firstRow="1" bandRow="1">
                <a:tableStyleId>{F5AB1C69-6EDB-4FF4-983F-18BD219EF322}</a:tableStyleId>
              </a:tblPr>
              <a:tblGrid>
                <a:gridCol w="2688095">
                  <a:extLst>
                    <a:ext uri="{9D8B030D-6E8A-4147-A177-3AD203B41FA5}">
                      <a16:colId xmlns:a16="http://schemas.microsoft.com/office/drawing/2014/main" val="568170418"/>
                    </a:ext>
                  </a:extLst>
                </a:gridCol>
                <a:gridCol w="2688095">
                  <a:extLst>
                    <a:ext uri="{9D8B030D-6E8A-4147-A177-3AD203B41FA5}">
                      <a16:colId xmlns:a16="http://schemas.microsoft.com/office/drawing/2014/main" val="1146092638"/>
                    </a:ext>
                  </a:extLst>
                </a:gridCol>
              </a:tblGrid>
              <a:tr h="453832">
                <a:tc gridSpan="2">
                  <a:txBody>
                    <a:bodyPr/>
                    <a:lstStyle/>
                    <a:p>
                      <a:pPr algn="ctr"/>
                      <a:r>
                        <a:rPr lang="en-US" dirty="0">
                          <a:solidFill>
                            <a:schemeClr val="tx1"/>
                          </a:solidFill>
                        </a:rPr>
                        <a:t>Median OS , months (95% CI) </a:t>
                      </a:r>
                    </a:p>
                  </a:txBody>
                  <a:tcPr/>
                </a:tc>
                <a:tc hMerge="1">
                  <a:txBody>
                    <a:bodyPr/>
                    <a:lstStyle/>
                    <a:p>
                      <a:endParaRPr lang="en-US" dirty="0"/>
                    </a:p>
                  </a:txBody>
                  <a:tcPr/>
                </a:tc>
                <a:extLst>
                  <a:ext uri="{0D108BD9-81ED-4DB2-BD59-A6C34878D82A}">
                    <a16:rowId xmlns:a16="http://schemas.microsoft.com/office/drawing/2014/main" val="1787877036"/>
                  </a:ext>
                </a:extLst>
              </a:tr>
              <a:tr h="453832">
                <a:tc>
                  <a:txBody>
                    <a:bodyPr/>
                    <a:lstStyle/>
                    <a:p>
                      <a:r>
                        <a:rPr lang="en-US" sz="2000" dirty="0">
                          <a:solidFill>
                            <a:srgbClr val="002060"/>
                          </a:solidFill>
                          <a:latin typeface="+mn-lt"/>
                        </a:rPr>
                        <a:t>Nivolumab</a:t>
                      </a:r>
                    </a:p>
                  </a:txBody>
                  <a:tcPr/>
                </a:tc>
                <a:tc>
                  <a:txBody>
                    <a:bodyPr/>
                    <a:lstStyle/>
                    <a:p>
                      <a:r>
                        <a:rPr lang="en-US" sz="2000" b="0" kern="1200" dirty="0">
                          <a:solidFill>
                            <a:srgbClr val="002060"/>
                          </a:solidFill>
                          <a:effectLst/>
                          <a:latin typeface="+mn-lt"/>
                          <a:ea typeface="+mn-ea"/>
                          <a:cs typeface="+mn-cs"/>
                        </a:rPr>
                        <a:t>NR (26.8–NR) </a:t>
                      </a:r>
                      <a:endParaRPr lang="en-US" sz="2000" b="0" dirty="0">
                        <a:solidFill>
                          <a:srgbClr val="002060"/>
                        </a:solidFill>
                      </a:endParaRPr>
                    </a:p>
                  </a:txBody>
                  <a:tcPr/>
                </a:tc>
                <a:extLst>
                  <a:ext uri="{0D108BD9-81ED-4DB2-BD59-A6C34878D82A}">
                    <a16:rowId xmlns:a16="http://schemas.microsoft.com/office/drawing/2014/main" val="2145309530"/>
                  </a:ext>
                </a:extLst>
              </a:tr>
              <a:tr h="453832">
                <a:tc>
                  <a:txBody>
                    <a:bodyPr/>
                    <a:lstStyle/>
                    <a:p>
                      <a:r>
                        <a:rPr lang="en-US" sz="2000" dirty="0" err="1">
                          <a:solidFill>
                            <a:schemeClr val="accent4">
                              <a:lumMod val="75000"/>
                            </a:schemeClr>
                          </a:solidFill>
                          <a:latin typeface="+mn-lt"/>
                        </a:rPr>
                        <a:t>Everolimus</a:t>
                      </a:r>
                      <a:endParaRPr lang="en-US" sz="2000" dirty="0">
                        <a:solidFill>
                          <a:schemeClr val="accent4">
                            <a:lumMod val="75000"/>
                          </a:schemeClr>
                        </a:solidFill>
                        <a:latin typeface="+mn-lt"/>
                      </a:endParaRPr>
                    </a:p>
                  </a:txBody>
                  <a:tcPr/>
                </a:tc>
                <a:tc>
                  <a:txBody>
                    <a:bodyPr/>
                    <a:lstStyle/>
                    <a:p>
                      <a:r>
                        <a:rPr lang="en-US" sz="2000" b="0" kern="1200" dirty="0">
                          <a:solidFill>
                            <a:schemeClr val="accent4">
                              <a:lumMod val="75000"/>
                            </a:schemeClr>
                          </a:solidFill>
                          <a:effectLst/>
                          <a:latin typeface="+mn-lt"/>
                          <a:ea typeface="+mn-ea"/>
                          <a:cs typeface="+mn-cs"/>
                        </a:rPr>
                        <a:t>NR (25.2–NR) </a:t>
                      </a:r>
                      <a:endParaRPr lang="en-US" sz="2000" b="0" dirty="0">
                        <a:solidFill>
                          <a:schemeClr val="accent4">
                            <a:lumMod val="75000"/>
                          </a:schemeClr>
                        </a:solidFill>
                      </a:endParaRPr>
                    </a:p>
                  </a:txBody>
                  <a:tcPr/>
                </a:tc>
                <a:extLst>
                  <a:ext uri="{0D108BD9-81ED-4DB2-BD59-A6C34878D82A}">
                    <a16:rowId xmlns:a16="http://schemas.microsoft.com/office/drawing/2014/main" val="2190908595"/>
                  </a:ext>
                </a:extLst>
              </a:tr>
              <a:tr h="453832">
                <a:tc>
                  <a:txBody>
                    <a:bodyPr/>
                    <a:lstStyle/>
                    <a:p>
                      <a:r>
                        <a:rPr lang="en-US" sz="2000" dirty="0">
                          <a:latin typeface="+mn-lt"/>
                        </a:rPr>
                        <a:t>HR</a:t>
                      </a:r>
                    </a:p>
                  </a:txBody>
                  <a:tcPr/>
                </a:tc>
                <a:tc>
                  <a:txBody>
                    <a:bodyPr/>
                    <a:lstStyle/>
                    <a:p>
                      <a:r>
                        <a:rPr lang="en-US" sz="2000" b="0" kern="1200" dirty="0">
                          <a:solidFill>
                            <a:schemeClr val="dk1"/>
                          </a:solidFill>
                          <a:effectLst/>
                          <a:latin typeface="+mn-lt"/>
                          <a:ea typeface="+mn-ea"/>
                          <a:cs typeface="+mn-cs"/>
                        </a:rPr>
                        <a:t>1.05 (0.48–2.30) </a:t>
                      </a:r>
                      <a:endParaRPr lang="en-US" sz="2000" b="0" dirty="0"/>
                    </a:p>
                  </a:txBody>
                  <a:tcPr/>
                </a:tc>
                <a:extLst>
                  <a:ext uri="{0D108BD9-81ED-4DB2-BD59-A6C34878D82A}">
                    <a16:rowId xmlns:a16="http://schemas.microsoft.com/office/drawing/2014/main" val="1912212956"/>
                  </a:ext>
                </a:extLst>
              </a:tr>
            </a:tbl>
          </a:graphicData>
        </a:graphic>
      </p:graphicFrame>
      <p:sp>
        <p:nvSpPr>
          <p:cNvPr id="33" name="TextBox 32">
            <a:extLst>
              <a:ext uri="{FF2B5EF4-FFF2-40B4-BE49-F238E27FC236}">
                <a16:creationId xmlns:a16="http://schemas.microsoft.com/office/drawing/2014/main" id="{7849DD09-D783-6F4E-8149-B84DE99FE0AF}"/>
              </a:ext>
            </a:extLst>
          </p:cNvPr>
          <p:cNvSpPr txBox="1"/>
          <p:nvPr/>
        </p:nvSpPr>
        <p:spPr>
          <a:xfrm>
            <a:off x="0" y="6481762"/>
            <a:ext cx="9491637" cy="646331"/>
          </a:xfrm>
          <a:prstGeom prst="rect">
            <a:avLst/>
          </a:prstGeom>
          <a:noFill/>
        </p:spPr>
        <p:txBody>
          <a:bodyPr wrap="none" rtlCol="0">
            <a:spAutoFit/>
          </a:bodyPr>
          <a:lstStyle/>
          <a:p>
            <a:r>
              <a:rPr lang="en-US" dirty="0"/>
              <a:t>Tomita Y, </a:t>
            </a:r>
            <a:r>
              <a:rPr lang="en-US" dirty="0" err="1"/>
              <a:t>Fukasawa</a:t>
            </a:r>
            <a:r>
              <a:rPr lang="en-US" dirty="0"/>
              <a:t> S, at al, </a:t>
            </a:r>
            <a:r>
              <a:rPr lang="en-US" dirty="0" err="1"/>
              <a:t>CheckMate</a:t>
            </a:r>
            <a:r>
              <a:rPr lang="en-US" dirty="0"/>
              <a:t> 025 Investigators. </a:t>
            </a:r>
            <a:r>
              <a:rPr lang="en-US" i="1" dirty="0" err="1"/>
              <a:t>Jpn</a:t>
            </a:r>
            <a:r>
              <a:rPr lang="en-US" i="1" dirty="0"/>
              <a:t> J Clin Oncol</a:t>
            </a:r>
            <a:r>
              <a:rPr lang="en-US" dirty="0"/>
              <a:t>. 2017 Jul 1;47(7):639-646.</a:t>
            </a:r>
          </a:p>
          <a:p>
            <a:endParaRPr lang="en-US" dirty="0"/>
          </a:p>
        </p:txBody>
      </p:sp>
    </p:spTree>
    <p:extLst>
      <p:ext uri="{BB962C8B-B14F-4D97-AF65-F5344CB8AC3E}">
        <p14:creationId xmlns:p14="http://schemas.microsoft.com/office/powerpoint/2010/main" val="764552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58A4-0C11-4341-B209-A1A3B250D8C6}"/>
              </a:ext>
            </a:extLst>
          </p:cNvPr>
          <p:cNvSpPr>
            <a:spLocks noGrp="1"/>
          </p:cNvSpPr>
          <p:nvPr>
            <p:ph type="title"/>
          </p:nvPr>
        </p:nvSpPr>
        <p:spPr/>
        <p:txBody>
          <a:bodyPr/>
          <a:lstStyle/>
          <a:p>
            <a:r>
              <a:rPr lang="en-US" b="1" dirty="0">
                <a:solidFill>
                  <a:srgbClr val="002060"/>
                </a:solidFill>
              </a:rPr>
              <a:t>Nivolumab is Effective in the Global and the Japanese Populations</a:t>
            </a:r>
          </a:p>
        </p:txBody>
      </p:sp>
      <p:graphicFrame>
        <p:nvGraphicFramePr>
          <p:cNvPr id="5" name="Chart 4">
            <a:extLst>
              <a:ext uri="{FF2B5EF4-FFF2-40B4-BE49-F238E27FC236}">
                <a16:creationId xmlns:a16="http://schemas.microsoft.com/office/drawing/2014/main" id="{6B892334-76C4-EC4D-AAD8-95C451C94532}"/>
              </a:ext>
            </a:extLst>
          </p:cNvPr>
          <p:cNvGraphicFramePr>
            <a:graphicFrameLocks/>
          </p:cNvGraphicFramePr>
          <p:nvPr>
            <p:extLst>
              <p:ext uri="{D42A27DB-BD31-4B8C-83A1-F6EECF244321}">
                <p14:modId xmlns:p14="http://schemas.microsoft.com/office/powerpoint/2010/main" val="4224461355"/>
              </p:ext>
            </p:extLst>
          </p:nvPr>
        </p:nvGraphicFramePr>
        <p:xfrm>
          <a:off x="3200399" y="2200275"/>
          <a:ext cx="5791201" cy="38576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82DD951-657F-454A-AC10-59280E9DB951}"/>
              </a:ext>
            </a:extLst>
          </p:cNvPr>
          <p:cNvSpPr txBox="1"/>
          <p:nvPr/>
        </p:nvSpPr>
        <p:spPr>
          <a:xfrm>
            <a:off x="4586288" y="5400675"/>
            <a:ext cx="857927" cy="400110"/>
          </a:xfrm>
          <a:prstGeom prst="rect">
            <a:avLst/>
          </a:prstGeom>
          <a:solidFill>
            <a:schemeClr val="bg1"/>
          </a:solidFill>
        </p:spPr>
        <p:txBody>
          <a:bodyPr wrap="none" rtlCol="0">
            <a:spAutoFit/>
          </a:bodyPr>
          <a:lstStyle/>
          <a:p>
            <a:r>
              <a:rPr lang="en-US" sz="2000" dirty="0"/>
              <a:t>Global</a:t>
            </a:r>
          </a:p>
        </p:txBody>
      </p:sp>
      <p:sp>
        <p:nvSpPr>
          <p:cNvPr id="7" name="TextBox 6">
            <a:extLst>
              <a:ext uri="{FF2B5EF4-FFF2-40B4-BE49-F238E27FC236}">
                <a16:creationId xmlns:a16="http://schemas.microsoft.com/office/drawing/2014/main" id="{EE6DB17F-8182-CE40-8EB2-BE8745538EA0}"/>
              </a:ext>
            </a:extLst>
          </p:cNvPr>
          <p:cNvSpPr txBox="1"/>
          <p:nvPr/>
        </p:nvSpPr>
        <p:spPr>
          <a:xfrm>
            <a:off x="6967538" y="5400675"/>
            <a:ext cx="1140056" cy="400110"/>
          </a:xfrm>
          <a:prstGeom prst="rect">
            <a:avLst/>
          </a:prstGeom>
          <a:solidFill>
            <a:schemeClr val="bg1"/>
          </a:solidFill>
        </p:spPr>
        <p:txBody>
          <a:bodyPr wrap="none" rtlCol="0">
            <a:spAutoFit/>
          </a:bodyPr>
          <a:lstStyle/>
          <a:p>
            <a:r>
              <a:rPr lang="en-US" sz="2000" dirty="0"/>
              <a:t>Japanese</a:t>
            </a:r>
          </a:p>
        </p:txBody>
      </p:sp>
      <p:sp>
        <p:nvSpPr>
          <p:cNvPr id="8" name="TextBox 7">
            <a:extLst>
              <a:ext uri="{FF2B5EF4-FFF2-40B4-BE49-F238E27FC236}">
                <a16:creationId xmlns:a16="http://schemas.microsoft.com/office/drawing/2014/main" id="{28EA493E-E72B-F84C-B34B-3C5E95FF3B9B}"/>
              </a:ext>
            </a:extLst>
          </p:cNvPr>
          <p:cNvSpPr txBox="1"/>
          <p:nvPr/>
        </p:nvSpPr>
        <p:spPr>
          <a:xfrm rot="16200000">
            <a:off x="2563366" y="3528953"/>
            <a:ext cx="873957" cy="400110"/>
          </a:xfrm>
          <a:prstGeom prst="rect">
            <a:avLst/>
          </a:prstGeom>
          <a:solidFill>
            <a:schemeClr val="bg1"/>
          </a:solidFill>
        </p:spPr>
        <p:txBody>
          <a:bodyPr wrap="none" rtlCol="0">
            <a:spAutoFit/>
          </a:bodyPr>
          <a:lstStyle/>
          <a:p>
            <a:r>
              <a:rPr lang="en-US" sz="2000" dirty="0"/>
              <a:t>ORR %</a:t>
            </a:r>
          </a:p>
        </p:txBody>
      </p:sp>
      <p:sp>
        <p:nvSpPr>
          <p:cNvPr id="9" name="TextBox 8">
            <a:extLst>
              <a:ext uri="{FF2B5EF4-FFF2-40B4-BE49-F238E27FC236}">
                <a16:creationId xmlns:a16="http://schemas.microsoft.com/office/drawing/2014/main" id="{DC05FEA9-549A-C748-91F8-7B60A2D2BDCF}"/>
              </a:ext>
            </a:extLst>
          </p:cNvPr>
          <p:cNvSpPr txBox="1"/>
          <p:nvPr/>
        </p:nvSpPr>
        <p:spPr>
          <a:xfrm>
            <a:off x="4359581" y="3429000"/>
            <a:ext cx="627095" cy="400110"/>
          </a:xfrm>
          <a:prstGeom prst="rect">
            <a:avLst/>
          </a:prstGeom>
          <a:solidFill>
            <a:schemeClr val="bg1"/>
          </a:solidFill>
        </p:spPr>
        <p:txBody>
          <a:bodyPr wrap="none" rtlCol="0">
            <a:spAutoFit/>
          </a:bodyPr>
          <a:lstStyle/>
          <a:p>
            <a:r>
              <a:rPr lang="en-US" sz="2000" dirty="0"/>
              <a:t>26%</a:t>
            </a:r>
          </a:p>
        </p:txBody>
      </p:sp>
      <p:sp>
        <p:nvSpPr>
          <p:cNvPr id="10" name="TextBox 9">
            <a:extLst>
              <a:ext uri="{FF2B5EF4-FFF2-40B4-BE49-F238E27FC236}">
                <a16:creationId xmlns:a16="http://schemas.microsoft.com/office/drawing/2014/main" id="{11BBBBBA-1B32-B545-B081-90EE5DA26FB4}"/>
              </a:ext>
            </a:extLst>
          </p:cNvPr>
          <p:cNvSpPr txBox="1"/>
          <p:nvPr/>
        </p:nvSpPr>
        <p:spPr>
          <a:xfrm>
            <a:off x="5195589" y="4545717"/>
            <a:ext cx="497252" cy="400110"/>
          </a:xfrm>
          <a:prstGeom prst="rect">
            <a:avLst/>
          </a:prstGeom>
          <a:solidFill>
            <a:schemeClr val="bg1"/>
          </a:solidFill>
        </p:spPr>
        <p:txBody>
          <a:bodyPr wrap="none" rtlCol="0">
            <a:spAutoFit/>
          </a:bodyPr>
          <a:lstStyle/>
          <a:p>
            <a:r>
              <a:rPr lang="en-US" sz="2000" dirty="0"/>
              <a:t>5%</a:t>
            </a:r>
          </a:p>
        </p:txBody>
      </p:sp>
      <p:sp>
        <p:nvSpPr>
          <p:cNvPr id="11" name="TextBox 10">
            <a:extLst>
              <a:ext uri="{FF2B5EF4-FFF2-40B4-BE49-F238E27FC236}">
                <a16:creationId xmlns:a16="http://schemas.microsoft.com/office/drawing/2014/main" id="{96799397-F241-7443-9F08-6E115CB13602}"/>
              </a:ext>
            </a:extLst>
          </p:cNvPr>
          <p:cNvSpPr txBox="1"/>
          <p:nvPr/>
        </p:nvSpPr>
        <p:spPr>
          <a:xfrm>
            <a:off x="6910471" y="2424113"/>
            <a:ext cx="627095" cy="400110"/>
          </a:xfrm>
          <a:prstGeom prst="rect">
            <a:avLst/>
          </a:prstGeom>
          <a:solidFill>
            <a:schemeClr val="bg1"/>
          </a:solidFill>
        </p:spPr>
        <p:txBody>
          <a:bodyPr wrap="none" rtlCol="0">
            <a:spAutoFit/>
          </a:bodyPr>
          <a:lstStyle/>
          <a:p>
            <a:r>
              <a:rPr lang="en-US" sz="2000" dirty="0"/>
              <a:t>43%</a:t>
            </a:r>
          </a:p>
        </p:txBody>
      </p:sp>
      <p:sp>
        <p:nvSpPr>
          <p:cNvPr id="12" name="TextBox 11">
            <a:extLst>
              <a:ext uri="{FF2B5EF4-FFF2-40B4-BE49-F238E27FC236}">
                <a16:creationId xmlns:a16="http://schemas.microsoft.com/office/drawing/2014/main" id="{9F94093B-CAB6-9B4C-913D-8AA5C9CCD1D5}"/>
              </a:ext>
            </a:extLst>
          </p:cNvPr>
          <p:cNvSpPr txBox="1"/>
          <p:nvPr/>
        </p:nvSpPr>
        <p:spPr>
          <a:xfrm>
            <a:off x="7723187" y="4364712"/>
            <a:ext cx="497252" cy="400110"/>
          </a:xfrm>
          <a:prstGeom prst="rect">
            <a:avLst/>
          </a:prstGeom>
          <a:solidFill>
            <a:schemeClr val="bg1"/>
          </a:solidFill>
        </p:spPr>
        <p:txBody>
          <a:bodyPr wrap="none" rtlCol="0">
            <a:spAutoFit/>
          </a:bodyPr>
          <a:lstStyle/>
          <a:p>
            <a:r>
              <a:rPr lang="en-US" sz="2000" dirty="0"/>
              <a:t>8%</a:t>
            </a:r>
          </a:p>
        </p:txBody>
      </p:sp>
      <p:sp>
        <p:nvSpPr>
          <p:cNvPr id="13" name="TextBox 12">
            <a:extLst>
              <a:ext uri="{FF2B5EF4-FFF2-40B4-BE49-F238E27FC236}">
                <a16:creationId xmlns:a16="http://schemas.microsoft.com/office/drawing/2014/main" id="{F10EF222-1FF1-8F40-AA05-C970CEE8E8D6}"/>
              </a:ext>
            </a:extLst>
          </p:cNvPr>
          <p:cNvSpPr txBox="1"/>
          <p:nvPr/>
        </p:nvSpPr>
        <p:spPr>
          <a:xfrm>
            <a:off x="0" y="6481762"/>
            <a:ext cx="9491637" cy="646331"/>
          </a:xfrm>
          <a:prstGeom prst="rect">
            <a:avLst/>
          </a:prstGeom>
          <a:noFill/>
        </p:spPr>
        <p:txBody>
          <a:bodyPr wrap="none" rtlCol="0">
            <a:spAutoFit/>
          </a:bodyPr>
          <a:lstStyle/>
          <a:p>
            <a:r>
              <a:rPr lang="en-US" dirty="0"/>
              <a:t>Tomita Y, </a:t>
            </a:r>
            <a:r>
              <a:rPr lang="en-US" dirty="0" err="1"/>
              <a:t>Fukasawa</a:t>
            </a:r>
            <a:r>
              <a:rPr lang="en-US" dirty="0"/>
              <a:t> S, at al, </a:t>
            </a:r>
            <a:r>
              <a:rPr lang="en-US" dirty="0" err="1"/>
              <a:t>CheckMate</a:t>
            </a:r>
            <a:r>
              <a:rPr lang="en-US" dirty="0"/>
              <a:t> 025 Investigators. </a:t>
            </a:r>
            <a:r>
              <a:rPr lang="en-US" i="1" dirty="0" err="1"/>
              <a:t>Jpn</a:t>
            </a:r>
            <a:r>
              <a:rPr lang="en-US" i="1" dirty="0"/>
              <a:t> J Clin Oncol</a:t>
            </a:r>
            <a:r>
              <a:rPr lang="en-US" dirty="0"/>
              <a:t>. 2017 Jul 1;47(7):639-646.</a:t>
            </a:r>
          </a:p>
          <a:p>
            <a:endParaRPr lang="en-US" dirty="0"/>
          </a:p>
        </p:txBody>
      </p:sp>
    </p:spTree>
    <p:extLst>
      <p:ext uri="{BB962C8B-B14F-4D97-AF65-F5344CB8AC3E}">
        <p14:creationId xmlns:p14="http://schemas.microsoft.com/office/powerpoint/2010/main" val="1317891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6771A-08FD-4C82-BBC1-8B7BBE3BD830}"/>
              </a:ext>
            </a:extLst>
          </p:cNvPr>
          <p:cNvSpPr>
            <a:spLocks noGrp="1"/>
          </p:cNvSpPr>
          <p:nvPr>
            <p:ph type="title"/>
          </p:nvPr>
        </p:nvSpPr>
        <p:spPr/>
        <p:txBody>
          <a:bodyPr/>
          <a:lstStyle/>
          <a:p>
            <a:r>
              <a:rPr lang="en-US" b="1" dirty="0">
                <a:solidFill>
                  <a:srgbClr val="002060"/>
                </a:solidFill>
              </a:rPr>
              <a:t>Nivolumab Improves ORR in Japanese Patients</a:t>
            </a:r>
          </a:p>
        </p:txBody>
      </p:sp>
      <p:pic>
        <p:nvPicPr>
          <p:cNvPr id="5" name="Picture 4">
            <a:extLst>
              <a:ext uri="{FF2B5EF4-FFF2-40B4-BE49-F238E27FC236}">
                <a16:creationId xmlns:a16="http://schemas.microsoft.com/office/drawing/2014/main" id="{5A1EBDF9-5DB9-4925-9ADD-CBE60477E350}"/>
              </a:ext>
            </a:extLst>
          </p:cNvPr>
          <p:cNvPicPr>
            <a:picLocks noChangeAspect="1"/>
          </p:cNvPicPr>
          <p:nvPr/>
        </p:nvPicPr>
        <p:blipFill>
          <a:blip r:embed="rId3"/>
          <a:stretch>
            <a:fillRect/>
          </a:stretch>
        </p:blipFill>
        <p:spPr>
          <a:xfrm>
            <a:off x="2918809" y="1690688"/>
            <a:ext cx="6082579" cy="4754582"/>
          </a:xfrm>
          <a:prstGeom prst="rect">
            <a:avLst/>
          </a:prstGeom>
        </p:spPr>
      </p:pic>
      <p:sp>
        <p:nvSpPr>
          <p:cNvPr id="7" name="Rectangle 6">
            <a:extLst>
              <a:ext uri="{FF2B5EF4-FFF2-40B4-BE49-F238E27FC236}">
                <a16:creationId xmlns:a16="http://schemas.microsoft.com/office/drawing/2014/main" id="{FEC1C49B-361E-4E7E-9E08-646217CDB93A}"/>
              </a:ext>
            </a:extLst>
          </p:cNvPr>
          <p:cNvSpPr/>
          <p:nvPr/>
        </p:nvSpPr>
        <p:spPr>
          <a:xfrm>
            <a:off x="3527142" y="1703218"/>
            <a:ext cx="4521667" cy="285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8A882DC-4417-4F14-A174-33E5CCAFE180}"/>
              </a:ext>
            </a:extLst>
          </p:cNvPr>
          <p:cNvSpPr/>
          <p:nvPr/>
        </p:nvSpPr>
        <p:spPr>
          <a:xfrm>
            <a:off x="3539579" y="4827038"/>
            <a:ext cx="4671359" cy="357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9DC4C73-E7C1-4E7B-A547-3FB174B2C277}"/>
              </a:ext>
            </a:extLst>
          </p:cNvPr>
          <p:cNvSpPr/>
          <p:nvPr/>
        </p:nvSpPr>
        <p:spPr>
          <a:xfrm>
            <a:off x="3170556" y="5636154"/>
            <a:ext cx="6001436" cy="82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F9EF53-E949-4F45-8D49-206C8E4672F0}"/>
              </a:ext>
            </a:extLst>
          </p:cNvPr>
          <p:cNvSpPr/>
          <p:nvPr/>
        </p:nvSpPr>
        <p:spPr>
          <a:xfrm rot="16200000">
            <a:off x="1685396" y="3349211"/>
            <a:ext cx="2691501" cy="82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919B9B1-696F-4903-A457-E1246309BE61}"/>
              </a:ext>
            </a:extLst>
          </p:cNvPr>
          <p:cNvSpPr txBox="1"/>
          <p:nvPr/>
        </p:nvSpPr>
        <p:spPr>
          <a:xfrm>
            <a:off x="5640042" y="5706857"/>
            <a:ext cx="875048" cy="400110"/>
          </a:xfrm>
          <a:prstGeom prst="rect">
            <a:avLst/>
          </a:prstGeom>
          <a:noFill/>
        </p:spPr>
        <p:txBody>
          <a:bodyPr wrap="none" rtlCol="0">
            <a:spAutoFit/>
          </a:bodyPr>
          <a:lstStyle/>
          <a:p>
            <a:r>
              <a:rPr lang="en-US" sz="2000" dirty="0">
                <a:solidFill>
                  <a:srgbClr val="002060"/>
                </a:solidFill>
              </a:rPr>
              <a:t>Weeks</a:t>
            </a:r>
          </a:p>
        </p:txBody>
      </p:sp>
      <p:sp>
        <p:nvSpPr>
          <p:cNvPr id="12" name="TextBox 11">
            <a:extLst>
              <a:ext uri="{FF2B5EF4-FFF2-40B4-BE49-F238E27FC236}">
                <a16:creationId xmlns:a16="http://schemas.microsoft.com/office/drawing/2014/main" id="{18B481C7-74AD-425C-9FBF-8B2EC0B3F615}"/>
              </a:ext>
            </a:extLst>
          </p:cNvPr>
          <p:cNvSpPr txBox="1"/>
          <p:nvPr/>
        </p:nvSpPr>
        <p:spPr>
          <a:xfrm rot="16200000">
            <a:off x="2414167" y="3354980"/>
            <a:ext cx="1402115" cy="400110"/>
          </a:xfrm>
          <a:prstGeom prst="rect">
            <a:avLst/>
          </a:prstGeom>
          <a:noFill/>
        </p:spPr>
        <p:txBody>
          <a:bodyPr wrap="none" rtlCol="0">
            <a:spAutoFit/>
          </a:bodyPr>
          <a:lstStyle/>
          <a:p>
            <a:r>
              <a:rPr lang="en-US" sz="2000" dirty="0">
                <a:solidFill>
                  <a:srgbClr val="002060"/>
                </a:solidFill>
              </a:rPr>
              <a:t>Responders</a:t>
            </a:r>
          </a:p>
        </p:txBody>
      </p:sp>
      <p:sp>
        <p:nvSpPr>
          <p:cNvPr id="14" name="TextBox 13">
            <a:extLst>
              <a:ext uri="{FF2B5EF4-FFF2-40B4-BE49-F238E27FC236}">
                <a16:creationId xmlns:a16="http://schemas.microsoft.com/office/drawing/2014/main" id="{F28986CD-06C2-5F4F-9FCF-D8F808141FD3}"/>
              </a:ext>
            </a:extLst>
          </p:cNvPr>
          <p:cNvSpPr txBox="1"/>
          <p:nvPr/>
        </p:nvSpPr>
        <p:spPr>
          <a:xfrm>
            <a:off x="0" y="6481762"/>
            <a:ext cx="9491637" cy="646331"/>
          </a:xfrm>
          <a:prstGeom prst="rect">
            <a:avLst/>
          </a:prstGeom>
          <a:noFill/>
        </p:spPr>
        <p:txBody>
          <a:bodyPr wrap="none" rtlCol="0">
            <a:spAutoFit/>
          </a:bodyPr>
          <a:lstStyle/>
          <a:p>
            <a:r>
              <a:rPr lang="en-US" dirty="0"/>
              <a:t>Tomita Y, </a:t>
            </a:r>
            <a:r>
              <a:rPr lang="en-US" dirty="0" err="1"/>
              <a:t>Fukasawa</a:t>
            </a:r>
            <a:r>
              <a:rPr lang="en-US" dirty="0"/>
              <a:t> S, at al, </a:t>
            </a:r>
            <a:r>
              <a:rPr lang="en-US" dirty="0" err="1"/>
              <a:t>CheckMate</a:t>
            </a:r>
            <a:r>
              <a:rPr lang="en-US" dirty="0"/>
              <a:t> 025 Investigators. </a:t>
            </a:r>
            <a:r>
              <a:rPr lang="en-US" i="1" dirty="0" err="1"/>
              <a:t>Jpn</a:t>
            </a:r>
            <a:r>
              <a:rPr lang="en-US" i="1" dirty="0"/>
              <a:t> J Clin Oncol</a:t>
            </a:r>
            <a:r>
              <a:rPr lang="en-US" dirty="0"/>
              <a:t>. 2017 Jul 1;47(7):639-646.</a:t>
            </a:r>
          </a:p>
          <a:p>
            <a:endParaRPr lang="en-US" dirty="0"/>
          </a:p>
        </p:txBody>
      </p:sp>
    </p:spTree>
    <p:extLst>
      <p:ext uri="{BB962C8B-B14F-4D97-AF65-F5344CB8AC3E}">
        <p14:creationId xmlns:p14="http://schemas.microsoft.com/office/powerpoint/2010/main" val="1945175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6771A-08FD-4C82-BBC1-8B7BBE3BD830}"/>
              </a:ext>
            </a:extLst>
          </p:cNvPr>
          <p:cNvSpPr>
            <a:spLocks noGrp="1"/>
          </p:cNvSpPr>
          <p:nvPr>
            <p:ph type="title"/>
          </p:nvPr>
        </p:nvSpPr>
        <p:spPr/>
        <p:txBody>
          <a:bodyPr/>
          <a:lstStyle/>
          <a:p>
            <a:r>
              <a:rPr lang="en-US" b="1" dirty="0">
                <a:solidFill>
                  <a:srgbClr val="002060"/>
                </a:solidFill>
              </a:rPr>
              <a:t>Nivolumab Improves ORR in Japanese Patients</a:t>
            </a:r>
          </a:p>
        </p:txBody>
      </p:sp>
      <p:pic>
        <p:nvPicPr>
          <p:cNvPr id="5" name="Picture 4">
            <a:extLst>
              <a:ext uri="{FF2B5EF4-FFF2-40B4-BE49-F238E27FC236}">
                <a16:creationId xmlns:a16="http://schemas.microsoft.com/office/drawing/2014/main" id="{5A1EBDF9-5DB9-4925-9ADD-CBE60477E350}"/>
              </a:ext>
            </a:extLst>
          </p:cNvPr>
          <p:cNvPicPr>
            <a:picLocks noChangeAspect="1"/>
          </p:cNvPicPr>
          <p:nvPr/>
        </p:nvPicPr>
        <p:blipFill>
          <a:blip r:embed="rId3"/>
          <a:stretch>
            <a:fillRect/>
          </a:stretch>
        </p:blipFill>
        <p:spPr>
          <a:xfrm>
            <a:off x="2918809" y="1690688"/>
            <a:ext cx="6082579" cy="4754582"/>
          </a:xfrm>
          <a:prstGeom prst="rect">
            <a:avLst/>
          </a:prstGeom>
        </p:spPr>
      </p:pic>
      <p:sp>
        <p:nvSpPr>
          <p:cNvPr id="7" name="Rectangle 6">
            <a:extLst>
              <a:ext uri="{FF2B5EF4-FFF2-40B4-BE49-F238E27FC236}">
                <a16:creationId xmlns:a16="http://schemas.microsoft.com/office/drawing/2014/main" id="{FEC1C49B-361E-4E7E-9E08-646217CDB93A}"/>
              </a:ext>
            </a:extLst>
          </p:cNvPr>
          <p:cNvSpPr/>
          <p:nvPr/>
        </p:nvSpPr>
        <p:spPr>
          <a:xfrm>
            <a:off x="3527142" y="1703218"/>
            <a:ext cx="4521667" cy="285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8A882DC-4417-4F14-A174-33E5CCAFE180}"/>
              </a:ext>
            </a:extLst>
          </p:cNvPr>
          <p:cNvSpPr/>
          <p:nvPr/>
        </p:nvSpPr>
        <p:spPr>
          <a:xfrm>
            <a:off x="3539579" y="4827038"/>
            <a:ext cx="4671359" cy="357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9DC4C73-E7C1-4E7B-A547-3FB174B2C277}"/>
              </a:ext>
            </a:extLst>
          </p:cNvPr>
          <p:cNvSpPr/>
          <p:nvPr/>
        </p:nvSpPr>
        <p:spPr>
          <a:xfrm>
            <a:off x="3170556" y="5636154"/>
            <a:ext cx="6001436" cy="82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F9EF53-E949-4F45-8D49-206C8E4672F0}"/>
              </a:ext>
            </a:extLst>
          </p:cNvPr>
          <p:cNvSpPr/>
          <p:nvPr/>
        </p:nvSpPr>
        <p:spPr>
          <a:xfrm rot="16200000">
            <a:off x="1685396" y="3349211"/>
            <a:ext cx="2691501" cy="82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919B9B1-696F-4903-A457-E1246309BE61}"/>
              </a:ext>
            </a:extLst>
          </p:cNvPr>
          <p:cNvSpPr txBox="1"/>
          <p:nvPr/>
        </p:nvSpPr>
        <p:spPr>
          <a:xfrm>
            <a:off x="5640042" y="5706857"/>
            <a:ext cx="875048" cy="400110"/>
          </a:xfrm>
          <a:prstGeom prst="rect">
            <a:avLst/>
          </a:prstGeom>
          <a:noFill/>
        </p:spPr>
        <p:txBody>
          <a:bodyPr wrap="none" rtlCol="0">
            <a:spAutoFit/>
          </a:bodyPr>
          <a:lstStyle/>
          <a:p>
            <a:r>
              <a:rPr lang="en-US" sz="2000" dirty="0">
                <a:solidFill>
                  <a:srgbClr val="002060"/>
                </a:solidFill>
              </a:rPr>
              <a:t>Weeks</a:t>
            </a:r>
          </a:p>
        </p:txBody>
      </p:sp>
      <p:sp>
        <p:nvSpPr>
          <p:cNvPr id="12" name="TextBox 11">
            <a:extLst>
              <a:ext uri="{FF2B5EF4-FFF2-40B4-BE49-F238E27FC236}">
                <a16:creationId xmlns:a16="http://schemas.microsoft.com/office/drawing/2014/main" id="{18B481C7-74AD-425C-9FBF-8B2EC0B3F615}"/>
              </a:ext>
            </a:extLst>
          </p:cNvPr>
          <p:cNvSpPr txBox="1"/>
          <p:nvPr/>
        </p:nvSpPr>
        <p:spPr>
          <a:xfrm rot="16200000">
            <a:off x="2414167" y="3354980"/>
            <a:ext cx="1402115" cy="400110"/>
          </a:xfrm>
          <a:prstGeom prst="rect">
            <a:avLst/>
          </a:prstGeom>
          <a:noFill/>
        </p:spPr>
        <p:txBody>
          <a:bodyPr wrap="none" rtlCol="0">
            <a:spAutoFit/>
          </a:bodyPr>
          <a:lstStyle/>
          <a:p>
            <a:r>
              <a:rPr lang="en-US" sz="2000" dirty="0">
                <a:solidFill>
                  <a:srgbClr val="002060"/>
                </a:solidFill>
              </a:rPr>
              <a:t>Responders</a:t>
            </a:r>
          </a:p>
        </p:txBody>
      </p:sp>
      <p:sp>
        <p:nvSpPr>
          <p:cNvPr id="3" name="Rectangle 2">
            <a:extLst>
              <a:ext uri="{FF2B5EF4-FFF2-40B4-BE49-F238E27FC236}">
                <a16:creationId xmlns:a16="http://schemas.microsoft.com/office/drawing/2014/main" id="{ADF04A2E-5D1E-45F2-96E4-4571F55CACA1}"/>
              </a:ext>
            </a:extLst>
          </p:cNvPr>
          <p:cNvSpPr/>
          <p:nvPr/>
        </p:nvSpPr>
        <p:spPr>
          <a:xfrm>
            <a:off x="3520917" y="2225590"/>
            <a:ext cx="4527892" cy="28505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EE69F30-D21B-454F-95B6-ADD5D49605AD}"/>
              </a:ext>
            </a:extLst>
          </p:cNvPr>
          <p:cNvSpPr/>
          <p:nvPr/>
        </p:nvSpPr>
        <p:spPr>
          <a:xfrm>
            <a:off x="3520917" y="2993082"/>
            <a:ext cx="4527892" cy="182142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D99068-5AF6-8C40-BF44-91A756A66830}"/>
              </a:ext>
            </a:extLst>
          </p:cNvPr>
          <p:cNvSpPr txBox="1"/>
          <p:nvPr/>
        </p:nvSpPr>
        <p:spPr>
          <a:xfrm>
            <a:off x="0" y="6481762"/>
            <a:ext cx="9491637" cy="646331"/>
          </a:xfrm>
          <a:prstGeom prst="rect">
            <a:avLst/>
          </a:prstGeom>
          <a:noFill/>
        </p:spPr>
        <p:txBody>
          <a:bodyPr wrap="none" rtlCol="0">
            <a:spAutoFit/>
          </a:bodyPr>
          <a:lstStyle/>
          <a:p>
            <a:r>
              <a:rPr lang="en-US" dirty="0"/>
              <a:t>Tomita Y, </a:t>
            </a:r>
            <a:r>
              <a:rPr lang="en-US" dirty="0" err="1"/>
              <a:t>Fukasawa</a:t>
            </a:r>
            <a:r>
              <a:rPr lang="en-US" dirty="0"/>
              <a:t> S, at al, </a:t>
            </a:r>
            <a:r>
              <a:rPr lang="en-US" dirty="0" err="1"/>
              <a:t>CheckMate</a:t>
            </a:r>
            <a:r>
              <a:rPr lang="en-US" dirty="0"/>
              <a:t> 025 Investigators. </a:t>
            </a:r>
            <a:r>
              <a:rPr lang="en-US" i="1" dirty="0" err="1"/>
              <a:t>Jpn</a:t>
            </a:r>
            <a:r>
              <a:rPr lang="en-US" i="1" dirty="0"/>
              <a:t> J Clin Oncol</a:t>
            </a:r>
            <a:r>
              <a:rPr lang="en-US" dirty="0"/>
              <a:t>. 2017 Jul 1;47(7):639-646.</a:t>
            </a:r>
          </a:p>
          <a:p>
            <a:endParaRPr lang="en-US" dirty="0"/>
          </a:p>
        </p:txBody>
      </p:sp>
    </p:spTree>
    <p:extLst>
      <p:ext uri="{BB962C8B-B14F-4D97-AF65-F5344CB8AC3E}">
        <p14:creationId xmlns:p14="http://schemas.microsoft.com/office/powerpoint/2010/main" val="3461425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6771A-08FD-4C82-BBC1-8B7BBE3BD830}"/>
              </a:ext>
            </a:extLst>
          </p:cNvPr>
          <p:cNvSpPr>
            <a:spLocks noGrp="1"/>
          </p:cNvSpPr>
          <p:nvPr>
            <p:ph type="title"/>
          </p:nvPr>
        </p:nvSpPr>
        <p:spPr/>
        <p:txBody>
          <a:bodyPr/>
          <a:lstStyle/>
          <a:p>
            <a:r>
              <a:rPr lang="en-US" b="1" dirty="0">
                <a:solidFill>
                  <a:srgbClr val="002060"/>
                </a:solidFill>
              </a:rPr>
              <a:t>Nivolumab Induces Durable Responses in Japanese Patients</a:t>
            </a:r>
          </a:p>
        </p:txBody>
      </p:sp>
      <p:pic>
        <p:nvPicPr>
          <p:cNvPr id="5" name="Picture 4">
            <a:extLst>
              <a:ext uri="{FF2B5EF4-FFF2-40B4-BE49-F238E27FC236}">
                <a16:creationId xmlns:a16="http://schemas.microsoft.com/office/drawing/2014/main" id="{5A1EBDF9-5DB9-4925-9ADD-CBE60477E350}"/>
              </a:ext>
            </a:extLst>
          </p:cNvPr>
          <p:cNvPicPr>
            <a:picLocks noChangeAspect="1"/>
          </p:cNvPicPr>
          <p:nvPr/>
        </p:nvPicPr>
        <p:blipFill>
          <a:blip r:embed="rId3"/>
          <a:stretch>
            <a:fillRect/>
          </a:stretch>
        </p:blipFill>
        <p:spPr>
          <a:xfrm>
            <a:off x="2918809" y="1690688"/>
            <a:ext cx="6082579" cy="4754582"/>
          </a:xfrm>
          <a:prstGeom prst="rect">
            <a:avLst/>
          </a:prstGeom>
        </p:spPr>
      </p:pic>
      <p:sp>
        <p:nvSpPr>
          <p:cNvPr id="7" name="Rectangle 6">
            <a:extLst>
              <a:ext uri="{FF2B5EF4-FFF2-40B4-BE49-F238E27FC236}">
                <a16:creationId xmlns:a16="http://schemas.microsoft.com/office/drawing/2014/main" id="{FEC1C49B-361E-4E7E-9E08-646217CDB93A}"/>
              </a:ext>
            </a:extLst>
          </p:cNvPr>
          <p:cNvSpPr/>
          <p:nvPr/>
        </p:nvSpPr>
        <p:spPr>
          <a:xfrm>
            <a:off x="3527142" y="1703218"/>
            <a:ext cx="4521667" cy="285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9DC4C73-E7C1-4E7B-A547-3FB174B2C277}"/>
              </a:ext>
            </a:extLst>
          </p:cNvPr>
          <p:cNvSpPr/>
          <p:nvPr/>
        </p:nvSpPr>
        <p:spPr>
          <a:xfrm>
            <a:off x="3170556" y="5636154"/>
            <a:ext cx="6001436" cy="82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F9EF53-E949-4F45-8D49-206C8E4672F0}"/>
              </a:ext>
            </a:extLst>
          </p:cNvPr>
          <p:cNvSpPr/>
          <p:nvPr/>
        </p:nvSpPr>
        <p:spPr>
          <a:xfrm rot="16200000">
            <a:off x="1685396" y="3349211"/>
            <a:ext cx="2691501" cy="82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919B9B1-696F-4903-A457-E1246309BE61}"/>
              </a:ext>
            </a:extLst>
          </p:cNvPr>
          <p:cNvSpPr txBox="1"/>
          <p:nvPr/>
        </p:nvSpPr>
        <p:spPr>
          <a:xfrm>
            <a:off x="5640042" y="5706857"/>
            <a:ext cx="875048" cy="400110"/>
          </a:xfrm>
          <a:prstGeom prst="rect">
            <a:avLst/>
          </a:prstGeom>
          <a:noFill/>
        </p:spPr>
        <p:txBody>
          <a:bodyPr wrap="none" rtlCol="0">
            <a:spAutoFit/>
          </a:bodyPr>
          <a:lstStyle/>
          <a:p>
            <a:r>
              <a:rPr lang="en-US" sz="2000" dirty="0">
                <a:solidFill>
                  <a:srgbClr val="002060"/>
                </a:solidFill>
              </a:rPr>
              <a:t>Weeks</a:t>
            </a:r>
          </a:p>
        </p:txBody>
      </p:sp>
      <p:sp>
        <p:nvSpPr>
          <p:cNvPr id="12" name="TextBox 11">
            <a:extLst>
              <a:ext uri="{FF2B5EF4-FFF2-40B4-BE49-F238E27FC236}">
                <a16:creationId xmlns:a16="http://schemas.microsoft.com/office/drawing/2014/main" id="{18B481C7-74AD-425C-9FBF-8B2EC0B3F615}"/>
              </a:ext>
            </a:extLst>
          </p:cNvPr>
          <p:cNvSpPr txBox="1"/>
          <p:nvPr/>
        </p:nvSpPr>
        <p:spPr>
          <a:xfrm rot="16200000">
            <a:off x="2414167" y="3354980"/>
            <a:ext cx="1402115" cy="400110"/>
          </a:xfrm>
          <a:prstGeom prst="rect">
            <a:avLst/>
          </a:prstGeom>
          <a:noFill/>
        </p:spPr>
        <p:txBody>
          <a:bodyPr wrap="none" rtlCol="0">
            <a:spAutoFit/>
          </a:bodyPr>
          <a:lstStyle/>
          <a:p>
            <a:r>
              <a:rPr lang="en-US" sz="2000" dirty="0">
                <a:solidFill>
                  <a:srgbClr val="002060"/>
                </a:solidFill>
              </a:rPr>
              <a:t>Responders</a:t>
            </a:r>
          </a:p>
        </p:txBody>
      </p:sp>
      <p:sp>
        <p:nvSpPr>
          <p:cNvPr id="3" name="Rectangle 2">
            <a:extLst>
              <a:ext uri="{FF2B5EF4-FFF2-40B4-BE49-F238E27FC236}">
                <a16:creationId xmlns:a16="http://schemas.microsoft.com/office/drawing/2014/main" id="{ADF04A2E-5D1E-45F2-96E4-4571F55CACA1}"/>
              </a:ext>
            </a:extLst>
          </p:cNvPr>
          <p:cNvSpPr/>
          <p:nvPr/>
        </p:nvSpPr>
        <p:spPr>
          <a:xfrm>
            <a:off x="3520917" y="1838131"/>
            <a:ext cx="4527892" cy="37322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EE69F30-D21B-454F-95B6-ADD5D49605AD}"/>
              </a:ext>
            </a:extLst>
          </p:cNvPr>
          <p:cNvSpPr/>
          <p:nvPr/>
        </p:nvSpPr>
        <p:spPr>
          <a:xfrm>
            <a:off x="3520917" y="2211355"/>
            <a:ext cx="4527892" cy="25939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448F56A-53AE-7748-A6E6-C982B3A1DD8A}"/>
              </a:ext>
            </a:extLst>
          </p:cNvPr>
          <p:cNvSpPr txBox="1"/>
          <p:nvPr/>
        </p:nvSpPr>
        <p:spPr>
          <a:xfrm>
            <a:off x="0" y="6481762"/>
            <a:ext cx="9491637" cy="646331"/>
          </a:xfrm>
          <a:prstGeom prst="rect">
            <a:avLst/>
          </a:prstGeom>
          <a:noFill/>
        </p:spPr>
        <p:txBody>
          <a:bodyPr wrap="none" rtlCol="0">
            <a:spAutoFit/>
          </a:bodyPr>
          <a:lstStyle/>
          <a:p>
            <a:r>
              <a:rPr lang="en-US" dirty="0"/>
              <a:t>Tomita Y, </a:t>
            </a:r>
            <a:r>
              <a:rPr lang="en-US" dirty="0" err="1"/>
              <a:t>Fukasawa</a:t>
            </a:r>
            <a:r>
              <a:rPr lang="en-US" dirty="0"/>
              <a:t> S, at al, </a:t>
            </a:r>
            <a:r>
              <a:rPr lang="en-US" dirty="0" err="1"/>
              <a:t>CheckMate</a:t>
            </a:r>
            <a:r>
              <a:rPr lang="en-US" dirty="0"/>
              <a:t> 025 Investigators. </a:t>
            </a:r>
            <a:r>
              <a:rPr lang="en-US" i="1" dirty="0" err="1"/>
              <a:t>Jpn</a:t>
            </a:r>
            <a:r>
              <a:rPr lang="en-US" i="1" dirty="0"/>
              <a:t> J Clin Oncol</a:t>
            </a:r>
            <a:r>
              <a:rPr lang="en-US" dirty="0"/>
              <a:t>. 2017 Jul 1;47(7):639-646.</a:t>
            </a:r>
          </a:p>
          <a:p>
            <a:endParaRPr lang="en-US" dirty="0"/>
          </a:p>
        </p:txBody>
      </p:sp>
    </p:spTree>
    <p:extLst>
      <p:ext uri="{BB962C8B-B14F-4D97-AF65-F5344CB8AC3E}">
        <p14:creationId xmlns:p14="http://schemas.microsoft.com/office/powerpoint/2010/main" val="1636380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3BD5-70AB-4EE2-A414-28AE9540F1C2}"/>
              </a:ext>
            </a:extLst>
          </p:cNvPr>
          <p:cNvSpPr>
            <a:spLocks noGrp="1"/>
          </p:cNvSpPr>
          <p:nvPr>
            <p:ph type="title"/>
          </p:nvPr>
        </p:nvSpPr>
        <p:spPr/>
        <p:txBody>
          <a:bodyPr>
            <a:normAutofit fontScale="90000"/>
          </a:bodyPr>
          <a:lstStyle/>
          <a:p>
            <a:r>
              <a:rPr lang="en-US" b="1" dirty="0">
                <a:solidFill>
                  <a:srgbClr val="002060"/>
                </a:solidFill>
              </a:rPr>
              <a:t>The Incidence  of Adverse Events in Japanese Patients is Comparable to the Global Population</a:t>
            </a:r>
          </a:p>
        </p:txBody>
      </p:sp>
      <p:graphicFrame>
        <p:nvGraphicFramePr>
          <p:cNvPr id="6" name="Chart 5">
            <a:extLst>
              <a:ext uri="{FF2B5EF4-FFF2-40B4-BE49-F238E27FC236}">
                <a16:creationId xmlns:a16="http://schemas.microsoft.com/office/drawing/2014/main" id="{0487741E-AD59-DB40-9B4B-A56F58ED2EF7}"/>
              </a:ext>
            </a:extLst>
          </p:cNvPr>
          <p:cNvGraphicFramePr>
            <a:graphicFrameLocks/>
          </p:cNvGraphicFramePr>
          <p:nvPr>
            <p:extLst>
              <p:ext uri="{D42A27DB-BD31-4B8C-83A1-F6EECF244321}">
                <p14:modId xmlns:p14="http://schemas.microsoft.com/office/powerpoint/2010/main" val="3140981969"/>
              </p:ext>
            </p:extLst>
          </p:nvPr>
        </p:nvGraphicFramePr>
        <p:xfrm>
          <a:off x="4904929" y="2130801"/>
          <a:ext cx="6124413" cy="373896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4465266-EA94-BC44-8C4D-5FB20B1EAD62}"/>
              </a:ext>
            </a:extLst>
          </p:cNvPr>
          <p:cNvSpPr txBox="1"/>
          <p:nvPr/>
        </p:nvSpPr>
        <p:spPr>
          <a:xfrm>
            <a:off x="6192660" y="5655202"/>
            <a:ext cx="1314014" cy="400110"/>
          </a:xfrm>
          <a:prstGeom prst="rect">
            <a:avLst/>
          </a:prstGeom>
          <a:solidFill>
            <a:schemeClr val="bg1"/>
          </a:solidFill>
        </p:spPr>
        <p:txBody>
          <a:bodyPr wrap="none" rtlCol="0">
            <a:spAutoFit/>
          </a:bodyPr>
          <a:lstStyle/>
          <a:p>
            <a:r>
              <a:rPr lang="en-US" sz="2000" dirty="0"/>
              <a:t>Nivolumab</a:t>
            </a:r>
          </a:p>
        </p:txBody>
      </p:sp>
      <p:sp>
        <p:nvSpPr>
          <p:cNvPr id="8" name="TextBox 7">
            <a:extLst>
              <a:ext uri="{FF2B5EF4-FFF2-40B4-BE49-F238E27FC236}">
                <a16:creationId xmlns:a16="http://schemas.microsoft.com/office/drawing/2014/main" id="{EBF1136F-81A4-2D48-B436-58F09E8BB934}"/>
              </a:ext>
            </a:extLst>
          </p:cNvPr>
          <p:cNvSpPr txBox="1"/>
          <p:nvPr/>
        </p:nvSpPr>
        <p:spPr>
          <a:xfrm>
            <a:off x="8794405" y="5655202"/>
            <a:ext cx="1324593" cy="400110"/>
          </a:xfrm>
          <a:prstGeom prst="rect">
            <a:avLst/>
          </a:prstGeom>
          <a:solidFill>
            <a:schemeClr val="bg1"/>
          </a:solidFill>
        </p:spPr>
        <p:txBody>
          <a:bodyPr wrap="none" rtlCol="0">
            <a:spAutoFit/>
          </a:bodyPr>
          <a:lstStyle/>
          <a:p>
            <a:r>
              <a:rPr lang="en-US" sz="2000" dirty="0" err="1"/>
              <a:t>Everolimus</a:t>
            </a:r>
            <a:endParaRPr lang="en-US" sz="2000" dirty="0"/>
          </a:p>
        </p:txBody>
      </p:sp>
      <p:sp>
        <p:nvSpPr>
          <p:cNvPr id="9" name="TextBox 8">
            <a:extLst>
              <a:ext uri="{FF2B5EF4-FFF2-40B4-BE49-F238E27FC236}">
                <a16:creationId xmlns:a16="http://schemas.microsoft.com/office/drawing/2014/main" id="{0854BCD0-1BA2-BC4E-9A57-4937B975F5AB}"/>
              </a:ext>
            </a:extLst>
          </p:cNvPr>
          <p:cNvSpPr txBox="1"/>
          <p:nvPr/>
        </p:nvSpPr>
        <p:spPr>
          <a:xfrm>
            <a:off x="6278036" y="4424956"/>
            <a:ext cx="1800493" cy="400110"/>
          </a:xfrm>
          <a:prstGeom prst="rect">
            <a:avLst/>
          </a:prstGeom>
          <a:solidFill>
            <a:schemeClr val="bg1"/>
          </a:solidFill>
        </p:spPr>
        <p:txBody>
          <a:bodyPr wrap="none" rtlCol="0">
            <a:spAutoFit/>
          </a:bodyPr>
          <a:lstStyle/>
          <a:p>
            <a:r>
              <a:rPr lang="en-US" sz="2000" dirty="0"/>
              <a:t>Diarrhea (19%)</a:t>
            </a:r>
            <a:r>
              <a:rPr lang="en-US" dirty="0"/>
              <a:t> </a:t>
            </a:r>
          </a:p>
        </p:txBody>
      </p:sp>
      <p:sp>
        <p:nvSpPr>
          <p:cNvPr id="10" name="TextBox 9">
            <a:extLst>
              <a:ext uri="{FF2B5EF4-FFF2-40B4-BE49-F238E27FC236}">
                <a16:creationId xmlns:a16="http://schemas.microsoft.com/office/drawing/2014/main" id="{D9A06F88-411B-4E4B-A3E4-FDA28FF72863}"/>
              </a:ext>
            </a:extLst>
          </p:cNvPr>
          <p:cNvSpPr txBox="1"/>
          <p:nvPr/>
        </p:nvSpPr>
        <p:spPr>
          <a:xfrm>
            <a:off x="8820309" y="2375457"/>
            <a:ext cx="1955920" cy="400110"/>
          </a:xfrm>
          <a:prstGeom prst="rect">
            <a:avLst/>
          </a:prstGeom>
          <a:solidFill>
            <a:schemeClr val="bg1"/>
          </a:solidFill>
        </p:spPr>
        <p:txBody>
          <a:bodyPr wrap="none" rtlCol="0">
            <a:spAutoFit/>
          </a:bodyPr>
          <a:lstStyle/>
          <a:p>
            <a:r>
              <a:rPr lang="en-US" sz="2000" dirty="0"/>
              <a:t>Stomatitis (77%) </a:t>
            </a:r>
          </a:p>
        </p:txBody>
      </p:sp>
      <p:sp>
        <p:nvSpPr>
          <p:cNvPr id="11" name="TextBox 10">
            <a:extLst>
              <a:ext uri="{FF2B5EF4-FFF2-40B4-BE49-F238E27FC236}">
                <a16:creationId xmlns:a16="http://schemas.microsoft.com/office/drawing/2014/main" id="{7214DAE1-6082-AE40-A164-877738CDF338}"/>
              </a:ext>
            </a:extLst>
          </p:cNvPr>
          <p:cNvSpPr txBox="1"/>
          <p:nvPr/>
        </p:nvSpPr>
        <p:spPr>
          <a:xfrm rot="16200000">
            <a:off x="3932034" y="3722577"/>
            <a:ext cx="1545680" cy="400110"/>
          </a:xfrm>
          <a:prstGeom prst="rect">
            <a:avLst/>
          </a:prstGeom>
          <a:solidFill>
            <a:schemeClr val="bg1"/>
          </a:solidFill>
        </p:spPr>
        <p:txBody>
          <a:bodyPr wrap="none" rtlCol="0">
            <a:spAutoFit/>
          </a:bodyPr>
          <a:lstStyle/>
          <a:p>
            <a:r>
              <a:rPr lang="en-US" sz="2000" dirty="0"/>
              <a:t>% of patients</a:t>
            </a:r>
          </a:p>
        </p:txBody>
      </p:sp>
      <p:sp>
        <p:nvSpPr>
          <p:cNvPr id="3" name="TextBox 2">
            <a:extLst>
              <a:ext uri="{FF2B5EF4-FFF2-40B4-BE49-F238E27FC236}">
                <a16:creationId xmlns:a16="http://schemas.microsoft.com/office/drawing/2014/main" id="{B9E271DC-2B9D-5243-92D5-D3A9A97A49DE}"/>
              </a:ext>
            </a:extLst>
          </p:cNvPr>
          <p:cNvSpPr txBox="1"/>
          <p:nvPr/>
        </p:nvSpPr>
        <p:spPr>
          <a:xfrm>
            <a:off x="838200" y="2302683"/>
            <a:ext cx="3280703" cy="2308324"/>
          </a:xfrm>
          <a:prstGeom prst="rect">
            <a:avLst/>
          </a:prstGeom>
          <a:noFill/>
        </p:spPr>
        <p:txBody>
          <a:bodyPr wrap="square" rtlCol="0">
            <a:spAutoFit/>
          </a:bodyPr>
          <a:lstStyle/>
          <a:p>
            <a:r>
              <a:rPr lang="en-US" sz="2400" dirty="0"/>
              <a:t>Most common treatment-related AEs</a:t>
            </a:r>
          </a:p>
          <a:p>
            <a:r>
              <a:rPr lang="en-US" sz="2400" dirty="0"/>
              <a:t>in Japanese population were diarrhea for </a:t>
            </a:r>
            <a:r>
              <a:rPr lang="en-US" sz="2400" dirty="0" err="1"/>
              <a:t>nivolumab</a:t>
            </a:r>
            <a:r>
              <a:rPr lang="en-US" sz="2400" dirty="0"/>
              <a:t> and stomatitis for </a:t>
            </a:r>
            <a:r>
              <a:rPr lang="en-US" sz="2400" dirty="0" err="1"/>
              <a:t>everolimus</a:t>
            </a:r>
            <a:endParaRPr lang="en-US" sz="2400" dirty="0"/>
          </a:p>
        </p:txBody>
      </p:sp>
      <p:sp>
        <p:nvSpPr>
          <p:cNvPr id="12" name="TextBox 11">
            <a:extLst>
              <a:ext uri="{FF2B5EF4-FFF2-40B4-BE49-F238E27FC236}">
                <a16:creationId xmlns:a16="http://schemas.microsoft.com/office/drawing/2014/main" id="{F6DB71E7-D084-8348-BD55-72297A94F8A2}"/>
              </a:ext>
            </a:extLst>
          </p:cNvPr>
          <p:cNvSpPr txBox="1"/>
          <p:nvPr/>
        </p:nvSpPr>
        <p:spPr>
          <a:xfrm>
            <a:off x="0" y="6481762"/>
            <a:ext cx="9491637" cy="646331"/>
          </a:xfrm>
          <a:prstGeom prst="rect">
            <a:avLst/>
          </a:prstGeom>
          <a:noFill/>
        </p:spPr>
        <p:txBody>
          <a:bodyPr wrap="none" rtlCol="0">
            <a:spAutoFit/>
          </a:bodyPr>
          <a:lstStyle/>
          <a:p>
            <a:r>
              <a:rPr lang="en-US" dirty="0"/>
              <a:t>Tomita Y, </a:t>
            </a:r>
            <a:r>
              <a:rPr lang="en-US" dirty="0" err="1"/>
              <a:t>Fukasawa</a:t>
            </a:r>
            <a:r>
              <a:rPr lang="en-US" dirty="0"/>
              <a:t> S, at al, </a:t>
            </a:r>
            <a:r>
              <a:rPr lang="en-US" dirty="0" err="1"/>
              <a:t>CheckMate</a:t>
            </a:r>
            <a:r>
              <a:rPr lang="en-US" dirty="0"/>
              <a:t> 025 Investigators. </a:t>
            </a:r>
            <a:r>
              <a:rPr lang="en-US" i="1" dirty="0" err="1"/>
              <a:t>Jpn</a:t>
            </a:r>
            <a:r>
              <a:rPr lang="en-US" i="1" dirty="0"/>
              <a:t> J Clin Oncol</a:t>
            </a:r>
            <a:r>
              <a:rPr lang="en-US" dirty="0"/>
              <a:t>. 2017 Jul 1;47(7):639-646.</a:t>
            </a:r>
          </a:p>
          <a:p>
            <a:endParaRPr lang="en-US" dirty="0"/>
          </a:p>
        </p:txBody>
      </p:sp>
    </p:spTree>
    <p:extLst>
      <p:ext uri="{BB962C8B-B14F-4D97-AF65-F5344CB8AC3E}">
        <p14:creationId xmlns:p14="http://schemas.microsoft.com/office/powerpoint/2010/main" val="306465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3BD5-70AB-4EE2-A414-28AE9540F1C2}"/>
              </a:ext>
            </a:extLst>
          </p:cNvPr>
          <p:cNvSpPr>
            <a:spLocks noGrp="1"/>
          </p:cNvSpPr>
          <p:nvPr>
            <p:ph type="title"/>
          </p:nvPr>
        </p:nvSpPr>
        <p:spPr/>
        <p:txBody>
          <a:bodyPr>
            <a:normAutofit fontScale="90000"/>
          </a:bodyPr>
          <a:lstStyle/>
          <a:p>
            <a:r>
              <a:rPr lang="en-US" b="1" dirty="0">
                <a:solidFill>
                  <a:srgbClr val="002060"/>
                </a:solidFill>
              </a:rPr>
              <a:t>The Incidence of Adverse Events in Japanese Patients is Comparable to the Global Population</a:t>
            </a:r>
          </a:p>
        </p:txBody>
      </p:sp>
      <p:graphicFrame>
        <p:nvGraphicFramePr>
          <p:cNvPr id="12" name="Chart 11">
            <a:extLst>
              <a:ext uri="{FF2B5EF4-FFF2-40B4-BE49-F238E27FC236}">
                <a16:creationId xmlns:a16="http://schemas.microsoft.com/office/drawing/2014/main" id="{D33C0E61-CFE7-F143-B1EA-3E18487697B9}"/>
              </a:ext>
            </a:extLst>
          </p:cNvPr>
          <p:cNvGraphicFramePr>
            <a:graphicFrameLocks/>
          </p:cNvGraphicFramePr>
          <p:nvPr>
            <p:extLst>
              <p:ext uri="{D42A27DB-BD31-4B8C-83A1-F6EECF244321}">
                <p14:modId xmlns:p14="http://schemas.microsoft.com/office/powerpoint/2010/main" val="3015461456"/>
              </p:ext>
            </p:extLst>
          </p:nvPr>
        </p:nvGraphicFramePr>
        <p:xfrm>
          <a:off x="4999571" y="2247901"/>
          <a:ext cx="5892801" cy="348366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4465266-EA94-BC44-8C4D-5FB20B1EAD62}"/>
              </a:ext>
            </a:extLst>
          </p:cNvPr>
          <p:cNvSpPr txBox="1"/>
          <p:nvPr/>
        </p:nvSpPr>
        <p:spPr>
          <a:xfrm>
            <a:off x="6201912" y="5456698"/>
            <a:ext cx="1314014" cy="400110"/>
          </a:xfrm>
          <a:prstGeom prst="rect">
            <a:avLst/>
          </a:prstGeom>
          <a:solidFill>
            <a:schemeClr val="bg1"/>
          </a:solidFill>
        </p:spPr>
        <p:txBody>
          <a:bodyPr wrap="none" rtlCol="0">
            <a:spAutoFit/>
          </a:bodyPr>
          <a:lstStyle/>
          <a:p>
            <a:r>
              <a:rPr lang="en-US" sz="2000" dirty="0"/>
              <a:t>Nivolumab</a:t>
            </a:r>
          </a:p>
        </p:txBody>
      </p:sp>
      <p:sp>
        <p:nvSpPr>
          <p:cNvPr id="11" name="TextBox 10">
            <a:extLst>
              <a:ext uri="{FF2B5EF4-FFF2-40B4-BE49-F238E27FC236}">
                <a16:creationId xmlns:a16="http://schemas.microsoft.com/office/drawing/2014/main" id="{7214DAE1-6082-AE40-A164-877738CDF338}"/>
              </a:ext>
            </a:extLst>
          </p:cNvPr>
          <p:cNvSpPr txBox="1"/>
          <p:nvPr/>
        </p:nvSpPr>
        <p:spPr>
          <a:xfrm rot="16200000">
            <a:off x="4026938" y="3880416"/>
            <a:ext cx="1545680" cy="400110"/>
          </a:xfrm>
          <a:prstGeom prst="rect">
            <a:avLst/>
          </a:prstGeom>
          <a:solidFill>
            <a:schemeClr val="bg1"/>
          </a:solidFill>
        </p:spPr>
        <p:txBody>
          <a:bodyPr wrap="none" rtlCol="0">
            <a:spAutoFit/>
          </a:bodyPr>
          <a:lstStyle/>
          <a:p>
            <a:r>
              <a:rPr lang="en-US" sz="2000" dirty="0"/>
              <a:t>% of patients</a:t>
            </a:r>
          </a:p>
        </p:txBody>
      </p:sp>
      <p:sp>
        <p:nvSpPr>
          <p:cNvPr id="8" name="TextBox 7">
            <a:extLst>
              <a:ext uri="{FF2B5EF4-FFF2-40B4-BE49-F238E27FC236}">
                <a16:creationId xmlns:a16="http://schemas.microsoft.com/office/drawing/2014/main" id="{EBF1136F-81A4-2D48-B436-58F09E8BB934}"/>
              </a:ext>
            </a:extLst>
          </p:cNvPr>
          <p:cNvSpPr txBox="1"/>
          <p:nvPr/>
        </p:nvSpPr>
        <p:spPr>
          <a:xfrm>
            <a:off x="8775452" y="5456698"/>
            <a:ext cx="1324593" cy="400110"/>
          </a:xfrm>
          <a:prstGeom prst="rect">
            <a:avLst/>
          </a:prstGeom>
          <a:solidFill>
            <a:schemeClr val="bg1"/>
          </a:solidFill>
        </p:spPr>
        <p:txBody>
          <a:bodyPr wrap="none" rtlCol="0">
            <a:spAutoFit/>
          </a:bodyPr>
          <a:lstStyle/>
          <a:p>
            <a:r>
              <a:rPr lang="en-US" sz="2000" dirty="0" err="1"/>
              <a:t>Everolimus</a:t>
            </a:r>
            <a:endParaRPr lang="en-US" sz="2000" dirty="0"/>
          </a:p>
        </p:txBody>
      </p:sp>
      <p:sp>
        <p:nvSpPr>
          <p:cNvPr id="10" name="TextBox 9">
            <a:extLst>
              <a:ext uri="{FF2B5EF4-FFF2-40B4-BE49-F238E27FC236}">
                <a16:creationId xmlns:a16="http://schemas.microsoft.com/office/drawing/2014/main" id="{D9A06F88-411B-4E4B-A3E4-FDA28FF72863}"/>
              </a:ext>
            </a:extLst>
          </p:cNvPr>
          <p:cNvSpPr txBox="1"/>
          <p:nvPr/>
        </p:nvSpPr>
        <p:spPr>
          <a:xfrm>
            <a:off x="8220140" y="2428725"/>
            <a:ext cx="3092450" cy="400110"/>
          </a:xfrm>
          <a:prstGeom prst="rect">
            <a:avLst/>
          </a:prstGeom>
          <a:solidFill>
            <a:schemeClr val="bg1"/>
          </a:solidFill>
        </p:spPr>
        <p:txBody>
          <a:bodyPr wrap="none" rtlCol="0">
            <a:spAutoFit/>
          </a:bodyPr>
          <a:lstStyle/>
          <a:p>
            <a:r>
              <a:rPr lang="en-US" sz="2000" dirty="0"/>
              <a:t>Hypertriglyceridemia (12%) </a:t>
            </a:r>
          </a:p>
        </p:txBody>
      </p:sp>
      <p:sp>
        <p:nvSpPr>
          <p:cNvPr id="9" name="TextBox 8">
            <a:extLst>
              <a:ext uri="{FF2B5EF4-FFF2-40B4-BE49-F238E27FC236}">
                <a16:creationId xmlns:a16="http://schemas.microsoft.com/office/drawing/2014/main" id="{0854BCD0-1BA2-BC4E-9A57-4937B975F5AB}"/>
              </a:ext>
            </a:extLst>
          </p:cNvPr>
          <p:cNvSpPr txBox="1"/>
          <p:nvPr/>
        </p:nvSpPr>
        <p:spPr>
          <a:xfrm>
            <a:off x="6380240" y="3984409"/>
            <a:ext cx="1564852" cy="400110"/>
          </a:xfrm>
          <a:prstGeom prst="rect">
            <a:avLst/>
          </a:prstGeom>
          <a:solidFill>
            <a:schemeClr val="bg1"/>
          </a:solidFill>
        </p:spPr>
        <p:txBody>
          <a:bodyPr wrap="none" rtlCol="0">
            <a:spAutoFit/>
          </a:bodyPr>
          <a:lstStyle/>
          <a:p>
            <a:r>
              <a:rPr lang="en-US" sz="2000" dirty="0"/>
              <a:t>Anemia (5%)</a:t>
            </a:r>
            <a:r>
              <a:rPr lang="en-US" dirty="0"/>
              <a:t> </a:t>
            </a:r>
          </a:p>
        </p:txBody>
      </p:sp>
      <p:sp>
        <p:nvSpPr>
          <p:cNvPr id="13" name="TextBox 12">
            <a:extLst>
              <a:ext uri="{FF2B5EF4-FFF2-40B4-BE49-F238E27FC236}">
                <a16:creationId xmlns:a16="http://schemas.microsoft.com/office/drawing/2014/main" id="{C436F3B1-1802-C047-9A2C-050BB616277D}"/>
              </a:ext>
            </a:extLst>
          </p:cNvPr>
          <p:cNvSpPr txBox="1"/>
          <p:nvPr/>
        </p:nvSpPr>
        <p:spPr>
          <a:xfrm>
            <a:off x="838200" y="2271899"/>
            <a:ext cx="3387688" cy="2677656"/>
          </a:xfrm>
          <a:prstGeom prst="rect">
            <a:avLst/>
          </a:prstGeom>
          <a:noFill/>
        </p:spPr>
        <p:txBody>
          <a:bodyPr wrap="square" rtlCol="0">
            <a:spAutoFit/>
          </a:bodyPr>
          <a:lstStyle/>
          <a:p>
            <a:r>
              <a:rPr lang="en-US" sz="2400" dirty="0"/>
              <a:t>Most common </a:t>
            </a:r>
            <a:r>
              <a:rPr lang="en-US" sz="2400" b="1" dirty="0"/>
              <a:t>grade 3 or 4 treatment</a:t>
            </a:r>
            <a:r>
              <a:rPr lang="en-US" sz="2400" dirty="0"/>
              <a:t>-related AEs</a:t>
            </a:r>
          </a:p>
          <a:p>
            <a:r>
              <a:rPr lang="en-US" sz="2400" dirty="0"/>
              <a:t>in the Japanese population were anemia for nivolumab and </a:t>
            </a:r>
          </a:p>
          <a:p>
            <a:r>
              <a:rPr lang="en-US" sz="2400" dirty="0"/>
              <a:t>hypertriglyceridemia for </a:t>
            </a:r>
          </a:p>
          <a:p>
            <a:r>
              <a:rPr lang="en-US" sz="2400" dirty="0" err="1"/>
              <a:t>Everolimus</a:t>
            </a:r>
            <a:r>
              <a:rPr lang="en-US" sz="2400" dirty="0"/>
              <a:t>.</a:t>
            </a:r>
          </a:p>
        </p:txBody>
      </p:sp>
      <p:sp>
        <p:nvSpPr>
          <p:cNvPr id="14" name="TextBox 13">
            <a:extLst>
              <a:ext uri="{FF2B5EF4-FFF2-40B4-BE49-F238E27FC236}">
                <a16:creationId xmlns:a16="http://schemas.microsoft.com/office/drawing/2014/main" id="{FAD1FE2C-F30E-2A45-BF36-D3E8D2EF16E8}"/>
              </a:ext>
            </a:extLst>
          </p:cNvPr>
          <p:cNvSpPr txBox="1"/>
          <p:nvPr/>
        </p:nvSpPr>
        <p:spPr>
          <a:xfrm>
            <a:off x="0" y="6481762"/>
            <a:ext cx="9491637" cy="646331"/>
          </a:xfrm>
          <a:prstGeom prst="rect">
            <a:avLst/>
          </a:prstGeom>
          <a:noFill/>
        </p:spPr>
        <p:txBody>
          <a:bodyPr wrap="none" rtlCol="0">
            <a:spAutoFit/>
          </a:bodyPr>
          <a:lstStyle/>
          <a:p>
            <a:r>
              <a:rPr lang="en-US" dirty="0"/>
              <a:t>Tomita Y, </a:t>
            </a:r>
            <a:r>
              <a:rPr lang="en-US" dirty="0" err="1"/>
              <a:t>Fukasawa</a:t>
            </a:r>
            <a:r>
              <a:rPr lang="en-US" dirty="0"/>
              <a:t> S, at al, </a:t>
            </a:r>
            <a:r>
              <a:rPr lang="en-US" dirty="0" err="1"/>
              <a:t>CheckMate</a:t>
            </a:r>
            <a:r>
              <a:rPr lang="en-US" dirty="0"/>
              <a:t> 025 Investigators. </a:t>
            </a:r>
            <a:r>
              <a:rPr lang="en-US" i="1" dirty="0" err="1"/>
              <a:t>Jpn</a:t>
            </a:r>
            <a:r>
              <a:rPr lang="en-US" i="1" dirty="0"/>
              <a:t> J Clin Oncol</a:t>
            </a:r>
            <a:r>
              <a:rPr lang="en-US" dirty="0"/>
              <a:t>. 2017 Jul 1;47(7):639-646.</a:t>
            </a:r>
          </a:p>
          <a:p>
            <a:endParaRPr lang="en-US" dirty="0"/>
          </a:p>
        </p:txBody>
      </p:sp>
    </p:spTree>
    <p:extLst>
      <p:ext uri="{BB962C8B-B14F-4D97-AF65-F5344CB8AC3E}">
        <p14:creationId xmlns:p14="http://schemas.microsoft.com/office/powerpoint/2010/main" val="3683819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F5385-6041-4A4F-AA3A-7ACA3D869909}"/>
              </a:ext>
            </a:extLst>
          </p:cNvPr>
          <p:cNvSpPr>
            <a:spLocks noGrp="1"/>
          </p:cNvSpPr>
          <p:nvPr>
            <p:ph type="title"/>
          </p:nvPr>
        </p:nvSpPr>
        <p:spPr/>
        <p:txBody>
          <a:bodyPr>
            <a:normAutofit fontScale="90000"/>
          </a:bodyPr>
          <a:lstStyle/>
          <a:p>
            <a:r>
              <a:rPr lang="en-US" b="1" dirty="0">
                <a:solidFill>
                  <a:srgbClr val="002060"/>
                </a:solidFill>
              </a:rPr>
              <a:t>Immune-Related Adverse Events are Observed in the Japanese Patients </a:t>
            </a:r>
            <a:br>
              <a:rPr lang="en-US" b="1" dirty="0">
                <a:solidFill>
                  <a:srgbClr val="002060"/>
                </a:solidFill>
              </a:rPr>
            </a:br>
            <a:r>
              <a:rPr lang="en-US" b="1" dirty="0">
                <a:solidFill>
                  <a:srgbClr val="002060"/>
                </a:solidFill>
              </a:rPr>
              <a:t>  </a:t>
            </a:r>
            <a:endParaRPr lang="en-US" dirty="0"/>
          </a:p>
        </p:txBody>
      </p:sp>
      <p:graphicFrame>
        <p:nvGraphicFramePr>
          <p:cNvPr id="4" name="Chart 3">
            <a:extLst>
              <a:ext uri="{FF2B5EF4-FFF2-40B4-BE49-F238E27FC236}">
                <a16:creationId xmlns:a16="http://schemas.microsoft.com/office/drawing/2014/main" id="{A9BCD49E-EA6E-4D85-BDC4-CFB241E76A05}"/>
              </a:ext>
            </a:extLst>
          </p:cNvPr>
          <p:cNvGraphicFramePr>
            <a:graphicFrameLocks/>
          </p:cNvGraphicFramePr>
          <p:nvPr>
            <p:extLst>
              <p:ext uri="{D42A27DB-BD31-4B8C-83A1-F6EECF244321}">
                <p14:modId xmlns:p14="http://schemas.microsoft.com/office/powerpoint/2010/main" val="1443607726"/>
              </p:ext>
            </p:extLst>
          </p:nvPr>
        </p:nvGraphicFramePr>
        <p:xfrm>
          <a:off x="2638777" y="2018066"/>
          <a:ext cx="6753578" cy="441660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6BAF2C4-1151-4633-8B7F-1C4C0B8E6C29}"/>
              </a:ext>
            </a:extLst>
          </p:cNvPr>
          <p:cNvSpPr txBox="1"/>
          <p:nvPr/>
        </p:nvSpPr>
        <p:spPr>
          <a:xfrm>
            <a:off x="0" y="6481762"/>
            <a:ext cx="9491637" cy="646331"/>
          </a:xfrm>
          <a:prstGeom prst="rect">
            <a:avLst/>
          </a:prstGeom>
          <a:noFill/>
        </p:spPr>
        <p:txBody>
          <a:bodyPr wrap="none" rtlCol="0">
            <a:spAutoFit/>
          </a:bodyPr>
          <a:lstStyle/>
          <a:p>
            <a:r>
              <a:rPr lang="en-US" dirty="0"/>
              <a:t>Tomita Y, </a:t>
            </a:r>
            <a:r>
              <a:rPr lang="en-US" dirty="0" err="1"/>
              <a:t>Fukasawa</a:t>
            </a:r>
            <a:r>
              <a:rPr lang="en-US" dirty="0"/>
              <a:t> S, at al, </a:t>
            </a:r>
            <a:r>
              <a:rPr lang="en-US" dirty="0" err="1"/>
              <a:t>CheckMate</a:t>
            </a:r>
            <a:r>
              <a:rPr lang="en-US" dirty="0"/>
              <a:t> 025 Investigators. </a:t>
            </a:r>
            <a:r>
              <a:rPr lang="en-US" i="1" dirty="0" err="1"/>
              <a:t>Jpn</a:t>
            </a:r>
            <a:r>
              <a:rPr lang="en-US" i="1" dirty="0"/>
              <a:t> J Clin Oncol</a:t>
            </a:r>
            <a:r>
              <a:rPr lang="en-US" dirty="0"/>
              <a:t>. 2017 Jul 1;47(7):639-646.</a:t>
            </a:r>
          </a:p>
          <a:p>
            <a:endParaRPr lang="en-US" dirty="0"/>
          </a:p>
        </p:txBody>
      </p:sp>
      <p:sp>
        <p:nvSpPr>
          <p:cNvPr id="9" name="TextBox 8">
            <a:extLst>
              <a:ext uri="{FF2B5EF4-FFF2-40B4-BE49-F238E27FC236}">
                <a16:creationId xmlns:a16="http://schemas.microsoft.com/office/drawing/2014/main" id="{5E2C7344-51BA-4F8E-8D78-1BCC0B9A9F9D}"/>
              </a:ext>
            </a:extLst>
          </p:cNvPr>
          <p:cNvSpPr txBox="1"/>
          <p:nvPr/>
        </p:nvSpPr>
        <p:spPr>
          <a:xfrm rot="16200000">
            <a:off x="1572495" y="3113330"/>
            <a:ext cx="1545680" cy="400110"/>
          </a:xfrm>
          <a:prstGeom prst="rect">
            <a:avLst/>
          </a:prstGeom>
          <a:solidFill>
            <a:schemeClr val="bg1"/>
          </a:solidFill>
        </p:spPr>
        <p:txBody>
          <a:bodyPr wrap="none" rtlCol="0">
            <a:spAutoFit/>
          </a:bodyPr>
          <a:lstStyle/>
          <a:p>
            <a:r>
              <a:rPr lang="en-US" sz="2000" dirty="0"/>
              <a:t>% of patients</a:t>
            </a:r>
          </a:p>
        </p:txBody>
      </p:sp>
    </p:spTree>
    <p:extLst>
      <p:ext uri="{BB962C8B-B14F-4D97-AF65-F5344CB8AC3E}">
        <p14:creationId xmlns:p14="http://schemas.microsoft.com/office/powerpoint/2010/main" val="2596594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F661B-795F-4203-9C8E-0A04C9302486}"/>
              </a:ext>
            </a:extLst>
          </p:cNvPr>
          <p:cNvSpPr>
            <a:spLocks noGrp="1"/>
          </p:cNvSpPr>
          <p:nvPr>
            <p:ph type="title"/>
          </p:nvPr>
        </p:nvSpPr>
        <p:spPr/>
        <p:txBody>
          <a:bodyPr>
            <a:normAutofit/>
          </a:bodyPr>
          <a:lstStyle/>
          <a:p>
            <a:r>
              <a:rPr lang="en-US" sz="4000" b="1" dirty="0">
                <a:solidFill>
                  <a:srgbClr val="002060"/>
                </a:solidFill>
              </a:rPr>
              <a:t>Advanced Renal Cell Carcinoma is a Deadly Disease</a:t>
            </a:r>
          </a:p>
        </p:txBody>
      </p:sp>
      <p:pic>
        <p:nvPicPr>
          <p:cNvPr id="6" name="Picture 5">
            <a:extLst>
              <a:ext uri="{FF2B5EF4-FFF2-40B4-BE49-F238E27FC236}">
                <a16:creationId xmlns:a16="http://schemas.microsoft.com/office/drawing/2014/main" id="{3087D224-EEA1-4252-A54B-FDD1AE834EBD}"/>
              </a:ext>
            </a:extLst>
          </p:cNvPr>
          <p:cNvPicPr>
            <a:picLocks noChangeAspect="1"/>
          </p:cNvPicPr>
          <p:nvPr/>
        </p:nvPicPr>
        <p:blipFill rotWithShape="1">
          <a:blip r:embed="rId3"/>
          <a:srcRect r="40687"/>
          <a:stretch/>
        </p:blipFill>
        <p:spPr>
          <a:xfrm>
            <a:off x="2256721" y="1690688"/>
            <a:ext cx="4134747" cy="4966746"/>
          </a:xfrm>
          <a:prstGeom prst="rect">
            <a:avLst/>
          </a:prstGeom>
        </p:spPr>
      </p:pic>
      <p:sp>
        <p:nvSpPr>
          <p:cNvPr id="3" name="Rectangle 2">
            <a:extLst>
              <a:ext uri="{FF2B5EF4-FFF2-40B4-BE49-F238E27FC236}">
                <a16:creationId xmlns:a16="http://schemas.microsoft.com/office/drawing/2014/main" id="{8BAF9868-8732-4C15-91A1-B63D938A2F34}"/>
              </a:ext>
            </a:extLst>
          </p:cNvPr>
          <p:cNvSpPr/>
          <p:nvPr/>
        </p:nvSpPr>
        <p:spPr>
          <a:xfrm>
            <a:off x="6808587" y="1695699"/>
            <a:ext cx="3301480" cy="951724"/>
          </a:xfrm>
          <a:prstGeom prst="rect">
            <a:avLst/>
          </a:prstGeom>
          <a:solidFill>
            <a:srgbClr val="FE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rPr>
              <a:t>Stage I</a:t>
            </a:r>
          </a:p>
          <a:p>
            <a:r>
              <a:rPr lang="en-US" sz="1600" dirty="0">
                <a:solidFill>
                  <a:srgbClr val="002060"/>
                </a:solidFill>
              </a:rPr>
              <a:t>Tumor &lt;7 cm in greatest dimension and limited to kidney; 5-year survival, 95% </a:t>
            </a:r>
          </a:p>
        </p:txBody>
      </p:sp>
      <p:sp>
        <p:nvSpPr>
          <p:cNvPr id="4" name="TextBox 3">
            <a:extLst>
              <a:ext uri="{FF2B5EF4-FFF2-40B4-BE49-F238E27FC236}">
                <a16:creationId xmlns:a16="http://schemas.microsoft.com/office/drawing/2014/main" id="{8C5D59A8-2C4C-D845-9CDD-8711EBA2019D}"/>
              </a:ext>
            </a:extLst>
          </p:cNvPr>
          <p:cNvSpPr txBox="1"/>
          <p:nvPr/>
        </p:nvSpPr>
        <p:spPr>
          <a:xfrm>
            <a:off x="47818" y="6466443"/>
            <a:ext cx="5965607" cy="369332"/>
          </a:xfrm>
          <a:prstGeom prst="rect">
            <a:avLst/>
          </a:prstGeom>
          <a:noFill/>
        </p:spPr>
        <p:txBody>
          <a:bodyPr wrap="none" rtlCol="0">
            <a:spAutoFit/>
          </a:bodyPr>
          <a:lstStyle/>
          <a:p>
            <a:r>
              <a:rPr lang="en-US" dirty="0"/>
              <a:t>Cohen HT, McGovern FJ</a:t>
            </a:r>
            <a:r>
              <a:rPr lang="en-US" i="1" dirty="0"/>
              <a:t>. N </a:t>
            </a:r>
            <a:r>
              <a:rPr lang="en-US" i="1" dirty="0" err="1"/>
              <a:t>Engl</a:t>
            </a:r>
            <a:r>
              <a:rPr lang="en-US" i="1" dirty="0"/>
              <a:t> J Med</a:t>
            </a:r>
            <a:r>
              <a:rPr lang="en-US" dirty="0"/>
              <a:t>. 2005;353(23):2477-90.</a:t>
            </a:r>
          </a:p>
        </p:txBody>
      </p:sp>
    </p:spTree>
    <p:extLst>
      <p:ext uri="{BB962C8B-B14F-4D97-AF65-F5344CB8AC3E}">
        <p14:creationId xmlns:p14="http://schemas.microsoft.com/office/powerpoint/2010/main" val="2270788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58A4-0C11-4341-B209-A1A3B250D8C6}"/>
              </a:ext>
            </a:extLst>
          </p:cNvPr>
          <p:cNvSpPr>
            <a:spLocks noGrp="1"/>
          </p:cNvSpPr>
          <p:nvPr>
            <p:ph type="title"/>
          </p:nvPr>
        </p:nvSpPr>
        <p:spPr/>
        <p:txBody>
          <a:bodyPr/>
          <a:lstStyle/>
          <a:p>
            <a:r>
              <a:rPr lang="en-US" b="1" dirty="0">
                <a:solidFill>
                  <a:srgbClr val="002060"/>
                </a:solidFill>
              </a:rPr>
              <a:t>Nivolumab </a:t>
            </a:r>
            <a:r>
              <a:rPr lang="en-US" b="1">
                <a:solidFill>
                  <a:srgbClr val="002060"/>
                </a:solidFill>
              </a:rPr>
              <a:t>is Effective </a:t>
            </a:r>
            <a:r>
              <a:rPr lang="en-US" b="1" dirty="0">
                <a:solidFill>
                  <a:srgbClr val="002060"/>
                </a:solidFill>
              </a:rPr>
              <a:t>in </a:t>
            </a:r>
            <a:r>
              <a:rPr lang="en-US" b="1">
                <a:solidFill>
                  <a:srgbClr val="002060"/>
                </a:solidFill>
              </a:rPr>
              <a:t>the Global </a:t>
            </a:r>
            <a:r>
              <a:rPr lang="en-US" b="1" dirty="0">
                <a:solidFill>
                  <a:srgbClr val="002060"/>
                </a:solidFill>
              </a:rPr>
              <a:t>and </a:t>
            </a:r>
            <a:r>
              <a:rPr lang="en-US" b="1">
                <a:solidFill>
                  <a:srgbClr val="002060"/>
                </a:solidFill>
              </a:rPr>
              <a:t>Japanese Population</a:t>
            </a:r>
            <a:endParaRPr lang="en-US" b="1" dirty="0">
              <a:solidFill>
                <a:srgbClr val="002060"/>
              </a:solidFill>
            </a:endParaRPr>
          </a:p>
        </p:txBody>
      </p:sp>
      <p:graphicFrame>
        <p:nvGraphicFramePr>
          <p:cNvPr id="5" name="Chart 4">
            <a:extLst>
              <a:ext uri="{FF2B5EF4-FFF2-40B4-BE49-F238E27FC236}">
                <a16:creationId xmlns:a16="http://schemas.microsoft.com/office/drawing/2014/main" id="{6B892334-76C4-EC4D-AAD8-95C451C94532}"/>
              </a:ext>
            </a:extLst>
          </p:cNvPr>
          <p:cNvGraphicFramePr>
            <a:graphicFrameLocks/>
          </p:cNvGraphicFramePr>
          <p:nvPr>
            <p:extLst>
              <p:ext uri="{D42A27DB-BD31-4B8C-83A1-F6EECF244321}">
                <p14:modId xmlns:p14="http://schemas.microsoft.com/office/powerpoint/2010/main" val="2032180196"/>
              </p:ext>
            </p:extLst>
          </p:nvPr>
        </p:nvGraphicFramePr>
        <p:xfrm>
          <a:off x="3200399" y="2200275"/>
          <a:ext cx="5791201" cy="38576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82DD951-657F-454A-AC10-59280E9DB951}"/>
              </a:ext>
            </a:extLst>
          </p:cNvPr>
          <p:cNvSpPr txBox="1"/>
          <p:nvPr/>
        </p:nvSpPr>
        <p:spPr>
          <a:xfrm>
            <a:off x="4586288" y="5400675"/>
            <a:ext cx="857927" cy="400110"/>
          </a:xfrm>
          <a:prstGeom prst="rect">
            <a:avLst/>
          </a:prstGeom>
          <a:solidFill>
            <a:schemeClr val="bg1"/>
          </a:solidFill>
        </p:spPr>
        <p:txBody>
          <a:bodyPr wrap="none" rtlCol="0">
            <a:spAutoFit/>
          </a:bodyPr>
          <a:lstStyle/>
          <a:p>
            <a:r>
              <a:rPr lang="en-US" sz="2000" dirty="0"/>
              <a:t>Global</a:t>
            </a:r>
          </a:p>
        </p:txBody>
      </p:sp>
      <p:sp>
        <p:nvSpPr>
          <p:cNvPr id="7" name="TextBox 6">
            <a:extLst>
              <a:ext uri="{FF2B5EF4-FFF2-40B4-BE49-F238E27FC236}">
                <a16:creationId xmlns:a16="http://schemas.microsoft.com/office/drawing/2014/main" id="{EE6DB17F-8182-CE40-8EB2-BE8745538EA0}"/>
              </a:ext>
            </a:extLst>
          </p:cNvPr>
          <p:cNvSpPr txBox="1"/>
          <p:nvPr/>
        </p:nvSpPr>
        <p:spPr>
          <a:xfrm>
            <a:off x="6911131" y="5400675"/>
            <a:ext cx="1140056" cy="400110"/>
          </a:xfrm>
          <a:prstGeom prst="rect">
            <a:avLst/>
          </a:prstGeom>
          <a:solidFill>
            <a:schemeClr val="bg1"/>
          </a:solidFill>
        </p:spPr>
        <p:txBody>
          <a:bodyPr wrap="none" rtlCol="0">
            <a:spAutoFit/>
          </a:bodyPr>
          <a:lstStyle/>
          <a:p>
            <a:r>
              <a:rPr lang="en-US" sz="2000" dirty="0"/>
              <a:t>Japanese</a:t>
            </a:r>
          </a:p>
        </p:txBody>
      </p:sp>
      <p:sp>
        <p:nvSpPr>
          <p:cNvPr id="8" name="TextBox 7">
            <a:extLst>
              <a:ext uri="{FF2B5EF4-FFF2-40B4-BE49-F238E27FC236}">
                <a16:creationId xmlns:a16="http://schemas.microsoft.com/office/drawing/2014/main" id="{28EA493E-E72B-F84C-B34B-3C5E95FF3B9B}"/>
              </a:ext>
            </a:extLst>
          </p:cNvPr>
          <p:cNvSpPr txBox="1"/>
          <p:nvPr/>
        </p:nvSpPr>
        <p:spPr>
          <a:xfrm rot="16200000">
            <a:off x="2563366" y="3528953"/>
            <a:ext cx="873957" cy="400110"/>
          </a:xfrm>
          <a:prstGeom prst="rect">
            <a:avLst/>
          </a:prstGeom>
          <a:solidFill>
            <a:schemeClr val="bg1"/>
          </a:solidFill>
        </p:spPr>
        <p:txBody>
          <a:bodyPr wrap="none" rtlCol="0">
            <a:spAutoFit/>
          </a:bodyPr>
          <a:lstStyle/>
          <a:p>
            <a:r>
              <a:rPr lang="en-US" sz="2000" dirty="0"/>
              <a:t>ORR %</a:t>
            </a:r>
          </a:p>
        </p:txBody>
      </p:sp>
      <p:sp>
        <p:nvSpPr>
          <p:cNvPr id="9" name="TextBox 8">
            <a:extLst>
              <a:ext uri="{FF2B5EF4-FFF2-40B4-BE49-F238E27FC236}">
                <a16:creationId xmlns:a16="http://schemas.microsoft.com/office/drawing/2014/main" id="{DC05FEA9-549A-C748-91F8-7B60A2D2BDCF}"/>
              </a:ext>
            </a:extLst>
          </p:cNvPr>
          <p:cNvSpPr txBox="1"/>
          <p:nvPr/>
        </p:nvSpPr>
        <p:spPr>
          <a:xfrm>
            <a:off x="4359581" y="3429000"/>
            <a:ext cx="627095" cy="400110"/>
          </a:xfrm>
          <a:prstGeom prst="rect">
            <a:avLst/>
          </a:prstGeom>
          <a:solidFill>
            <a:schemeClr val="bg1"/>
          </a:solidFill>
        </p:spPr>
        <p:txBody>
          <a:bodyPr wrap="none" rtlCol="0">
            <a:spAutoFit/>
          </a:bodyPr>
          <a:lstStyle/>
          <a:p>
            <a:r>
              <a:rPr lang="en-US" sz="2000" dirty="0"/>
              <a:t>26%</a:t>
            </a:r>
          </a:p>
        </p:txBody>
      </p:sp>
      <p:sp>
        <p:nvSpPr>
          <p:cNvPr id="10" name="TextBox 9">
            <a:extLst>
              <a:ext uri="{FF2B5EF4-FFF2-40B4-BE49-F238E27FC236}">
                <a16:creationId xmlns:a16="http://schemas.microsoft.com/office/drawing/2014/main" id="{11BBBBBA-1B32-B545-B081-90EE5DA26FB4}"/>
              </a:ext>
            </a:extLst>
          </p:cNvPr>
          <p:cNvSpPr txBox="1"/>
          <p:nvPr/>
        </p:nvSpPr>
        <p:spPr>
          <a:xfrm>
            <a:off x="5195589" y="4545717"/>
            <a:ext cx="497252" cy="400110"/>
          </a:xfrm>
          <a:prstGeom prst="rect">
            <a:avLst/>
          </a:prstGeom>
          <a:solidFill>
            <a:schemeClr val="bg1"/>
          </a:solidFill>
        </p:spPr>
        <p:txBody>
          <a:bodyPr wrap="none" rtlCol="0">
            <a:spAutoFit/>
          </a:bodyPr>
          <a:lstStyle/>
          <a:p>
            <a:r>
              <a:rPr lang="en-US" sz="2000" dirty="0"/>
              <a:t>5%</a:t>
            </a:r>
          </a:p>
        </p:txBody>
      </p:sp>
      <p:sp>
        <p:nvSpPr>
          <p:cNvPr id="11" name="TextBox 10">
            <a:extLst>
              <a:ext uri="{FF2B5EF4-FFF2-40B4-BE49-F238E27FC236}">
                <a16:creationId xmlns:a16="http://schemas.microsoft.com/office/drawing/2014/main" id="{96799397-F241-7443-9F08-6E115CB13602}"/>
              </a:ext>
            </a:extLst>
          </p:cNvPr>
          <p:cNvSpPr txBox="1"/>
          <p:nvPr/>
        </p:nvSpPr>
        <p:spPr>
          <a:xfrm>
            <a:off x="6910471" y="2424113"/>
            <a:ext cx="627095" cy="400110"/>
          </a:xfrm>
          <a:prstGeom prst="rect">
            <a:avLst/>
          </a:prstGeom>
          <a:solidFill>
            <a:schemeClr val="bg1"/>
          </a:solidFill>
        </p:spPr>
        <p:txBody>
          <a:bodyPr wrap="none" rtlCol="0">
            <a:spAutoFit/>
          </a:bodyPr>
          <a:lstStyle/>
          <a:p>
            <a:r>
              <a:rPr lang="en-US" sz="2000" dirty="0"/>
              <a:t>43%</a:t>
            </a:r>
          </a:p>
        </p:txBody>
      </p:sp>
      <p:sp>
        <p:nvSpPr>
          <p:cNvPr id="12" name="TextBox 11">
            <a:extLst>
              <a:ext uri="{FF2B5EF4-FFF2-40B4-BE49-F238E27FC236}">
                <a16:creationId xmlns:a16="http://schemas.microsoft.com/office/drawing/2014/main" id="{9F94093B-CAB6-9B4C-913D-8AA5C9CCD1D5}"/>
              </a:ext>
            </a:extLst>
          </p:cNvPr>
          <p:cNvSpPr txBox="1"/>
          <p:nvPr/>
        </p:nvSpPr>
        <p:spPr>
          <a:xfrm>
            <a:off x="7723187" y="4364712"/>
            <a:ext cx="497252" cy="400110"/>
          </a:xfrm>
          <a:prstGeom prst="rect">
            <a:avLst/>
          </a:prstGeom>
          <a:solidFill>
            <a:schemeClr val="bg1"/>
          </a:solidFill>
        </p:spPr>
        <p:txBody>
          <a:bodyPr wrap="none" rtlCol="0">
            <a:spAutoFit/>
          </a:bodyPr>
          <a:lstStyle/>
          <a:p>
            <a:r>
              <a:rPr lang="en-US" sz="2000" dirty="0"/>
              <a:t>8%</a:t>
            </a:r>
          </a:p>
        </p:txBody>
      </p:sp>
      <p:sp>
        <p:nvSpPr>
          <p:cNvPr id="13" name="TextBox 12">
            <a:extLst>
              <a:ext uri="{FF2B5EF4-FFF2-40B4-BE49-F238E27FC236}">
                <a16:creationId xmlns:a16="http://schemas.microsoft.com/office/drawing/2014/main" id="{8C6538C7-236A-1E4E-AC3B-7211F05DB9F3}"/>
              </a:ext>
            </a:extLst>
          </p:cNvPr>
          <p:cNvSpPr txBox="1"/>
          <p:nvPr/>
        </p:nvSpPr>
        <p:spPr>
          <a:xfrm>
            <a:off x="0" y="6481762"/>
            <a:ext cx="9491637" cy="646331"/>
          </a:xfrm>
          <a:prstGeom prst="rect">
            <a:avLst/>
          </a:prstGeom>
          <a:noFill/>
        </p:spPr>
        <p:txBody>
          <a:bodyPr wrap="none" rtlCol="0">
            <a:spAutoFit/>
          </a:bodyPr>
          <a:lstStyle/>
          <a:p>
            <a:r>
              <a:rPr lang="en-US" dirty="0"/>
              <a:t>Tomita Y, </a:t>
            </a:r>
            <a:r>
              <a:rPr lang="en-US" dirty="0" err="1"/>
              <a:t>Fukasawa</a:t>
            </a:r>
            <a:r>
              <a:rPr lang="en-US" dirty="0"/>
              <a:t> S, at al, </a:t>
            </a:r>
            <a:r>
              <a:rPr lang="en-US" dirty="0" err="1"/>
              <a:t>CheckMate</a:t>
            </a:r>
            <a:r>
              <a:rPr lang="en-US" dirty="0"/>
              <a:t> 025 Investigators. </a:t>
            </a:r>
            <a:r>
              <a:rPr lang="en-US" i="1" dirty="0" err="1"/>
              <a:t>Jpn</a:t>
            </a:r>
            <a:r>
              <a:rPr lang="en-US" i="1" dirty="0"/>
              <a:t> J Clin Oncol</a:t>
            </a:r>
            <a:r>
              <a:rPr lang="en-US" dirty="0"/>
              <a:t>. 2017 Jul 1;47(7):639-646.</a:t>
            </a:r>
          </a:p>
          <a:p>
            <a:endParaRPr lang="en-US" dirty="0"/>
          </a:p>
        </p:txBody>
      </p:sp>
    </p:spTree>
    <p:extLst>
      <p:ext uri="{BB962C8B-B14F-4D97-AF65-F5344CB8AC3E}">
        <p14:creationId xmlns:p14="http://schemas.microsoft.com/office/powerpoint/2010/main" val="1742007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F661B-795F-4203-9C8E-0A04C9302486}"/>
              </a:ext>
            </a:extLst>
          </p:cNvPr>
          <p:cNvSpPr>
            <a:spLocks noGrp="1"/>
          </p:cNvSpPr>
          <p:nvPr>
            <p:ph type="title"/>
          </p:nvPr>
        </p:nvSpPr>
        <p:spPr/>
        <p:txBody>
          <a:bodyPr>
            <a:normAutofit/>
          </a:bodyPr>
          <a:lstStyle/>
          <a:p>
            <a:r>
              <a:rPr lang="en-US" sz="4000" b="1" dirty="0">
                <a:solidFill>
                  <a:srgbClr val="002060"/>
                </a:solidFill>
              </a:rPr>
              <a:t>Advanced Renal Cell Carcinoma is a Deadly Disease</a:t>
            </a:r>
          </a:p>
        </p:txBody>
      </p:sp>
      <p:pic>
        <p:nvPicPr>
          <p:cNvPr id="6" name="Picture 5">
            <a:extLst>
              <a:ext uri="{FF2B5EF4-FFF2-40B4-BE49-F238E27FC236}">
                <a16:creationId xmlns:a16="http://schemas.microsoft.com/office/drawing/2014/main" id="{3087D224-EEA1-4252-A54B-FDD1AE834EBD}"/>
              </a:ext>
            </a:extLst>
          </p:cNvPr>
          <p:cNvPicPr>
            <a:picLocks noChangeAspect="1"/>
          </p:cNvPicPr>
          <p:nvPr/>
        </p:nvPicPr>
        <p:blipFill rotWithShape="1">
          <a:blip r:embed="rId3"/>
          <a:srcRect r="40687"/>
          <a:stretch/>
        </p:blipFill>
        <p:spPr>
          <a:xfrm>
            <a:off x="2256721" y="1690688"/>
            <a:ext cx="4134747" cy="4966746"/>
          </a:xfrm>
          <a:prstGeom prst="rect">
            <a:avLst/>
          </a:prstGeom>
        </p:spPr>
      </p:pic>
      <p:pic>
        <p:nvPicPr>
          <p:cNvPr id="7" name="Picture 6">
            <a:extLst>
              <a:ext uri="{FF2B5EF4-FFF2-40B4-BE49-F238E27FC236}">
                <a16:creationId xmlns:a16="http://schemas.microsoft.com/office/drawing/2014/main" id="{6C5CA88A-AC06-4508-B72B-B69EE3216714}"/>
              </a:ext>
            </a:extLst>
          </p:cNvPr>
          <p:cNvPicPr>
            <a:picLocks noChangeAspect="1"/>
          </p:cNvPicPr>
          <p:nvPr/>
        </p:nvPicPr>
        <p:blipFill rotWithShape="1">
          <a:blip r:embed="rId3"/>
          <a:srcRect l="61709" t="6174" r="3405" b="79711"/>
          <a:stretch/>
        </p:blipFill>
        <p:spPr>
          <a:xfrm>
            <a:off x="6792686" y="1690688"/>
            <a:ext cx="3301480" cy="951724"/>
          </a:xfrm>
          <a:prstGeom prst="rect">
            <a:avLst/>
          </a:prstGeom>
        </p:spPr>
      </p:pic>
      <p:sp>
        <p:nvSpPr>
          <p:cNvPr id="3" name="Rectangle 2">
            <a:extLst>
              <a:ext uri="{FF2B5EF4-FFF2-40B4-BE49-F238E27FC236}">
                <a16:creationId xmlns:a16="http://schemas.microsoft.com/office/drawing/2014/main" id="{5989449B-8918-410A-97C5-B1C4047B30B9}"/>
              </a:ext>
            </a:extLst>
          </p:cNvPr>
          <p:cNvSpPr/>
          <p:nvPr/>
        </p:nvSpPr>
        <p:spPr>
          <a:xfrm>
            <a:off x="6792686" y="1690688"/>
            <a:ext cx="3301480" cy="951724"/>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452F91-E469-4A62-B17C-4B857F5CEA5E}"/>
              </a:ext>
            </a:extLst>
          </p:cNvPr>
          <p:cNvSpPr/>
          <p:nvPr/>
        </p:nvSpPr>
        <p:spPr>
          <a:xfrm>
            <a:off x="6792686" y="2830972"/>
            <a:ext cx="3301480" cy="951724"/>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rPr>
              <a:t>Stage II</a:t>
            </a:r>
          </a:p>
          <a:p>
            <a:r>
              <a:rPr lang="en-US" sz="1600" dirty="0">
                <a:solidFill>
                  <a:srgbClr val="002060"/>
                </a:solidFill>
              </a:rPr>
              <a:t>Tumor &gt;7 cm in greatest dimension and limited to kidney; 5-year survival, 88% </a:t>
            </a:r>
          </a:p>
        </p:txBody>
      </p:sp>
      <p:sp>
        <p:nvSpPr>
          <p:cNvPr id="8" name="TextBox 7">
            <a:extLst>
              <a:ext uri="{FF2B5EF4-FFF2-40B4-BE49-F238E27FC236}">
                <a16:creationId xmlns:a16="http://schemas.microsoft.com/office/drawing/2014/main" id="{A0C1C01A-F3A4-724A-AA88-EE4435D9228F}"/>
              </a:ext>
            </a:extLst>
          </p:cNvPr>
          <p:cNvSpPr txBox="1"/>
          <p:nvPr/>
        </p:nvSpPr>
        <p:spPr>
          <a:xfrm>
            <a:off x="47818" y="6466443"/>
            <a:ext cx="5965607" cy="369332"/>
          </a:xfrm>
          <a:prstGeom prst="rect">
            <a:avLst/>
          </a:prstGeom>
          <a:noFill/>
        </p:spPr>
        <p:txBody>
          <a:bodyPr wrap="none" rtlCol="0">
            <a:spAutoFit/>
          </a:bodyPr>
          <a:lstStyle/>
          <a:p>
            <a:r>
              <a:rPr lang="en-US" dirty="0"/>
              <a:t>Cohen HT, McGovern FJ</a:t>
            </a:r>
            <a:r>
              <a:rPr lang="en-US" i="1" dirty="0"/>
              <a:t>. N </a:t>
            </a:r>
            <a:r>
              <a:rPr lang="en-US" i="1" dirty="0" err="1"/>
              <a:t>Engl</a:t>
            </a:r>
            <a:r>
              <a:rPr lang="en-US" i="1" dirty="0"/>
              <a:t> J Med</a:t>
            </a:r>
            <a:r>
              <a:rPr lang="en-US" dirty="0"/>
              <a:t>. 2005;353(23):2477-90.</a:t>
            </a:r>
          </a:p>
        </p:txBody>
      </p:sp>
    </p:spTree>
    <p:extLst>
      <p:ext uri="{BB962C8B-B14F-4D97-AF65-F5344CB8AC3E}">
        <p14:creationId xmlns:p14="http://schemas.microsoft.com/office/powerpoint/2010/main" val="3687247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F661B-795F-4203-9C8E-0A04C9302486}"/>
              </a:ext>
            </a:extLst>
          </p:cNvPr>
          <p:cNvSpPr>
            <a:spLocks noGrp="1"/>
          </p:cNvSpPr>
          <p:nvPr>
            <p:ph type="title"/>
          </p:nvPr>
        </p:nvSpPr>
        <p:spPr/>
        <p:txBody>
          <a:bodyPr>
            <a:normAutofit/>
          </a:bodyPr>
          <a:lstStyle/>
          <a:p>
            <a:r>
              <a:rPr lang="en-US" sz="4000" b="1" dirty="0">
                <a:solidFill>
                  <a:srgbClr val="002060"/>
                </a:solidFill>
              </a:rPr>
              <a:t>Advanced Renal Cell Carcinoma is a Deadly Disease</a:t>
            </a:r>
          </a:p>
        </p:txBody>
      </p:sp>
      <p:pic>
        <p:nvPicPr>
          <p:cNvPr id="6" name="Picture 5">
            <a:extLst>
              <a:ext uri="{FF2B5EF4-FFF2-40B4-BE49-F238E27FC236}">
                <a16:creationId xmlns:a16="http://schemas.microsoft.com/office/drawing/2014/main" id="{3087D224-EEA1-4252-A54B-FDD1AE834EBD}"/>
              </a:ext>
            </a:extLst>
          </p:cNvPr>
          <p:cNvPicPr>
            <a:picLocks noChangeAspect="1"/>
          </p:cNvPicPr>
          <p:nvPr/>
        </p:nvPicPr>
        <p:blipFill rotWithShape="1">
          <a:blip r:embed="rId3"/>
          <a:srcRect r="40687"/>
          <a:stretch/>
        </p:blipFill>
        <p:spPr>
          <a:xfrm>
            <a:off x="2256721" y="1690688"/>
            <a:ext cx="4134747" cy="4966746"/>
          </a:xfrm>
          <a:prstGeom prst="rect">
            <a:avLst/>
          </a:prstGeom>
        </p:spPr>
      </p:pic>
      <p:pic>
        <p:nvPicPr>
          <p:cNvPr id="7" name="Picture 6">
            <a:extLst>
              <a:ext uri="{FF2B5EF4-FFF2-40B4-BE49-F238E27FC236}">
                <a16:creationId xmlns:a16="http://schemas.microsoft.com/office/drawing/2014/main" id="{6C5CA88A-AC06-4508-B72B-B69EE3216714}"/>
              </a:ext>
            </a:extLst>
          </p:cNvPr>
          <p:cNvPicPr>
            <a:picLocks noChangeAspect="1"/>
          </p:cNvPicPr>
          <p:nvPr/>
        </p:nvPicPr>
        <p:blipFill rotWithShape="1">
          <a:blip r:embed="rId3"/>
          <a:srcRect l="61709" t="6174" r="3405" b="79711"/>
          <a:stretch/>
        </p:blipFill>
        <p:spPr>
          <a:xfrm>
            <a:off x="6792686" y="1690688"/>
            <a:ext cx="3301480" cy="951724"/>
          </a:xfrm>
          <a:prstGeom prst="rect">
            <a:avLst/>
          </a:prstGeom>
        </p:spPr>
      </p:pic>
      <p:pic>
        <p:nvPicPr>
          <p:cNvPr id="9" name="Picture 8">
            <a:extLst>
              <a:ext uri="{FF2B5EF4-FFF2-40B4-BE49-F238E27FC236}">
                <a16:creationId xmlns:a16="http://schemas.microsoft.com/office/drawing/2014/main" id="{9DDEF811-4CE1-49FF-9DB5-484B46F1A90E}"/>
              </a:ext>
            </a:extLst>
          </p:cNvPr>
          <p:cNvPicPr>
            <a:picLocks noChangeAspect="1"/>
          </p:cNvPicPr>
          <p:nvPr/>
        </p:nvPicPr>
        <p:blipFill rotWithShape="1">
          <a:blip r:embed="rId3"/>
          <a:srcRect l="61512" t="27043" r="3603" b="59367"/>
          <a:stretch/>
        </p:blipFill>
        <p:spPr>
          <a:xfrm>
            <a:off x="6792686" y="2799379"/>
            <a:ext cx="3301480" cy="916247"/>
          </a:xfrm>
          <a:prstGeom prst="rect">
            <a:avLst/>
          </a:prstGeom>
        </p:spPr>
      </p:pic>
      <p:sp>
        <p:nvSpPr>
          <p:cNvPr id="10" name="Rectangle 9">
            <a:extLst>
              <a:ext uri="{FF2B5EF4-FFF2-40B4-BE49-F238E27FC236}">
                <a16:creationId xmlns:a16="http://schemas.microsoft.com/office/drawing/2014/main" id="{84E8781F-0BFB-4818-A28A-7BFBD0C9A980}"/>
              </a:ext>
            </a:extLst>
          </p:cNvPr>
          <p:cNvSpPr/>
          <p:nvPr/>
        </p:nvSpPr>
        <p:spPr>
          <a:xfrm>
            <a:off x="6792686" y="1690688"/>
            <a:ext cx="3301480" cy="951724"/>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F0E4BC5-CEFB-4375-AAC6-5D4E89FEAA5F}"/>
              </a:ext>
            </a:extLst>
          </p:cNvPr>
          <p:cNvSpPr/>
          <p:nvPr/>
        </p:nvSpPr>
        <p:spPr>
          <a:xfrm>
            <a:off x="6792686" y="2763902"/>
            <a:ext cx="3301480" cy="951724"/>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386FBD8-EC3D-4C44-AE7E-C093FB8ECC79}"/>
              </a:ext>
            </a:extLst>
          </p:cNvPr>
          <p:cNvSpPr/>
          <p:nvPr/>
        </p:nvSpPr>
        <p:spPr>
          <a:xfrm>
            <a:off x="6792686" y="3837116"/>
            <a:ext cx="3301480" cy="136824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rPr>
              <a:t>Stage III</a:t>
            </a:r>
          </a:p>
          <a:p>
            <a:r>
              <a:rPr lang="en-US" sz="1600" dirty="0">
                <a:solidFill>
                  <a:srgbClr val="002060"/>
                </a:solidFill>
              </a:rPr>
              <a:t>Tumor &gt;7 cm in major veins or adrenal gland, tumor within </a:t>
            </a:r>
            <a:r>
              <a:rPr lang="en-US" sz="1600" dirty="0" err="1">
                <a:solidFill>
                  <a:srgbClr val="002060"/>
                </a:solidFill>
              </a:rPr>
              <a:t>Gerota’s</a:t>
            </a:r>
            <a:r>
              <a:rPr lang="en-US" sz="1600" dirty="0">
                <a:solidFill>
                  <a:srgbClr val="002060"/>
                </a:solidFill>
              </a:rPr>
              <a:t> fascia, or 1 regional lymph node involved; 5-year survival, 59%</a:t>
            </a:r>
          </a:p>
        </p:txBody>
      </p:sp>
      <p:sp>
        <p:nvSpPr>
          <p:cNvPr id="13" name="TextBox 12">
            <a:extLst>
              <a:ext uri="{FF2B5EF4-FFF2-40B4-BE49-F238E27FC236}">
                <a16:creationId xmlns:a16="http://schemas.microsoft.com/office/drawing/2014/main" id="{383B9F3D-A8C6-6643-9F35-84BA4D5941FB}"/>
              </a:ext>
            </a:extLst>
          </p:cNvPr>
          <p:cNvSpPr txBox="1"/>
          <p:nvPr/>
        </p:nvSpPr>
        <p:spPr>
          <a:xfrm>
            <a:off x="47818" y="6466443"/>
            <a:ext cx="5965607" cy="369332"/>
          </a:xfrm>
          <a:prstGeom prst="rect">
            <a:avLst/>
          </a:prstGeom>
          <a:noFill/>
        </p:spPr>
        <p:txBody>
          <a:bodyPr wrap="none" rtlCol="0">
            <a:spAutoFit/>
          </a:bodyPr>
          <a:lstStyle/>
          <a:p>
            <a:r>
              <a:rPr lang="en-US" dirty="0"/>
              <a:t>Cohen HT, McGovern FJ</a:t>
            </a:r>
            <a:r>
              <a:rPr lang="en-US" i="1" dirty="0"/>
              <a:t>. N </a:t>
            </a:r>
            <a:r>
              <a:rPr lang="en-US" i="1" dirty="0" err="1"/>
              <a:t>Engl</a:t>
            </a:r>
            <a:r>
              <a:rPr lang="en-US" i="1" dirty="0"/>
              <a:t> J Med</a:t>
            </a:r>
            <a:r>
              <a:rPr lang="en-US" dirty="0"/>
              <a:t>. 2005;353(23):2477-90.</a:t>
            </a:r>
          </a:p>
        </p:txBody>
      </p:sp>
    </p:spTree>
    <p:extLst>
      <p:ext uri="{BB962C8B-B14F-4D97-AF65-F5344CB8AC3E}">
        <p14:creationId xmlns:p14="http://schemas.microsoft.com/office/powerpoint/2010/main" val="4227385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F661B-795F-4203-9C8E-0A04C9302486}"/>
              </a:ext>
            </a:extLst>
          </p:cNvPr>
          <p:cNvSpPr>
            <a:spLocks noGrp="1"/>
          </p:cNvSpPr>
          <p:nvPr>
            <p:ph type="title"/>
          </p:nvPr>
        </p:nvSpPr>
        <p:spPr/>
        <p:txBody>
          <a:bodyPr>
            <a:normAutofit/>
          </a:bodyPr>
          <a:lstStyle/>
          <a:p>
            <a:r>
              <a:rPr lang="en-US" sz="4000" b="1" dirty="0">
                <a:solidFill>
                  <a:srgbClr val="002060"/>
                </a:solidFill>
              </a:rPr>
              <a:t>Advanced Renal Cell Carcinoma is a Deadly Disease</a:t>
            </a:r>
          </a:p>
        </p:txBody>
      </p:sp>
      <p:pic>
        <p:nvPicPr>
          <p:cNvPr id="6" name="Picture 5">
            <a:extLst>
              <a:ext uri="{FF2B5EF4-FFF2-40B4-BE49-F238E27FC236}">
                <a16:creationId xmlns:a16="http://schemas.microsoft.com/office/drawing/2014/main" id="{3087D224-EEA1-4252-A54B-FDD1AE834EBD}"/>
              </a:ext>
            </a:extLst>
          </p:cNvPr>
          <p:cNvPicPr>
            <a:picLocks noChangeAspect="1"/>
          </p:cNvPicPr>
          <p:nvPr/>
        </p:nvPicPr>
        <p:blipFill rotWithShape="1">
          <a:blip r:embed="rId3"/>
          <a:srcRect r="40687"/>
          <a:stretch/>
        </p:blipFill>
        <p:spPr>
          <a:xfrm>
            <a:off x="2256721" y="1690688"/>
            <a:ext cx="4134747" cy="4966746"/>
          </a:xfrm>
          <a:prstGeom prst="rect">
            <a:avLst/>
          </a:prstGeom>
        </p:spPr>
      </p:pic>
      <p:pic>
        <p:nvPicPr>
          <p:cNvPr id="7" name="Picture 6">
            <a:extLst>
              <a:ext uri="{FF2B5EF4-FFF2-40B4-BE49-F238E27FC236}">
                <a16:creationId xmlns:a16="http://schemas.microsoft.com/office/drawing/2014/main" id="{6C5CA88A-AC06-4508-B72B-B69EE3216714}"/>
              </a:ext>
            </a:extLst>
          </p:cNvPr>
          <p:cNvPicPr>
            <a:picLocks noChangeAspect="1"/>
          </p:cNvPicPr>
          <p:nvPr/>
        </p:nvPicPr>
        <p:blipFill rotWithShape="1">
          <a:blip r:embed="rId3"/>
          <a:srcRect l="61709" t="6174" r="3405" b="79711"/>
          <a:stretch/>
        </p:blipFill>
        <p:spPr>
          <a:xfrm>
            <a:off x="6792686" y="1690688"/>
            <a:ext cx="3301480" cy="951724"/>
          </a:xfrm>
          <a:prstGeom prst="rect">
            <a:avLst/>
          </a:prstGeom>
        </p:spPr>
      </p:pic>
      <p:pic>
        <p:nvPicPr>
          <p:cNvPr id="5" name="Picture 4">
            <a:extLst>
              <a:ext uri="{FF2B5EF4-FFF2-40B4-BE49-F238E27FC236}">
                <a16:creationId xmlns:a16="http://schemas.microsoft.com/office/drawing/2014/main" id="{668EE9D9-B378-4830-87D2-924F583DC5FC}"/>
              </a:ext>
            </a:extLst>
          </p:cNvPr>
          <p:cNvPicPr>
            <a:picLocks noChangeAspect="1"/>
          </p:cNvPicPr>
          <p:nvPr/>
        </p:nvPicPr>
        <p:blipFill rotWithShape="1">
          <a:blip r:embed="rId3"/>
          <a:srcRect l="61512" t="48243" r="3603" b="31464"/>
          <a:stretch/>
        </p:blipFill>
        <p:spPr>
          <a:xfrm>
            <a:off x="6792686" y="3872593"/>
            <a:ext cx="3301480" cy="1368242"/>
          </a:xfrm>
          <a:prstGeom prst="rect">
            <a:avLst/>
          </a:prstGeom>
        </p:spPr>
      </p:pic>
      <p:pic>
        <p:nvPicPr>
          <p:cNvPr id="9" name="Picture 8">
            <a:extLst>
              <a:ext uri="{FF2B5EF4-FFF2-40B4-BE49-F238E27FC236}">
                <a16:creationId xmlns:a16="http://schemas.microsoft.com/office/drawing/2014/main" id="{9DDEF811-4CE1-49FF-9DB5-484B46F1A90E}"/>
              </a:ext>
            </a:extLst>
          </p:cNvPr>
          <p:cNvPicPr>
            <a:picLocks noChangeAspect="1"/>
          </p:cNvPicPr>
          <p:nvPr/>
        </p:nvPicPr>
        <p:blipFill rotWithShape="1">
          <a:blip r:embed="rId3"/>
          <a:srcRect l="61512" t="27043" r="3603" b="59367"/>
          <a:stretch/>
        </p:blipFill>
        <p:spPr>
          <a:xfrm>
            <a:off x="6792686" y="2799379"/>
            <a:ext cx="3301480" cy="916247"/>
          </a:xfrm>
          <a:prstGeom prst="rect">
            <a:avLst/>
          </a:prstGeom>
        </p:spPr>
      </p:pic>
      <p:sp>
        <p:nvSpPr>
          <p:cNvPr id="10" name="Rectangle 9">
            <a:extLst>
              <a:ext uri="{FF2B5EF4-FFF2-40B4-BE49-F238E27FC236}">
                <a16:creationId xmlns:a16="http://schemas.microsoft.com/office/drawing/2014/main" id="{2745338B-F716-4583-8900-F4E077B386CB}"/>
              </a:ext>
            </a:extLst>
          </p:cNvPr>
          <p:cNvSpPr/>
          <p:nvPr/>
        </p:nvSpPr>
        <p:spPr>
          <a:xfrm>
            <a:off x="6792686" y="1690688"/>
            <a:ext cx="3301480" cy="951724"/>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C8524F-0C76-4E10-9116-FF8EBD06284E}"/>
              </a:ext>
            </a:extLst>
          </p:cNvPr>
          <p:cNvSpPr/>
          <p:nvPr/>
        </p:nvSpPr>
        <p:spPr>
          <a:xfrm>
            <a:off x="6792686" y="2763609"/>
            <a:ext cx="3301480" cy="951724"/>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F5018D-A8D7-4034-A9F1-84ED6C39ABFB}"/>
              </a:ext>
            </a:extLst>
          </p:cNvPr>
          <p:cNvSpPr/>
          <p:nvPr/>
        </p:nvSpPr>
        <p:spPr>
          <a:xfrm>
            <a:off x="6792686" y="3872299"/>
            <a:ext cx="3301480" cy="1368535"/>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85DC9EF-3CB1-4063-87E8-E76852C22937}"/>
              </a:ext>
            </a:extLst>
          </p:cNvPr>
          <p:cNvSpPr/>
          <p:nvPr/>
        </p:nvSpPr>
        <p:spPr>
          <a:xfrm>
            <a:off x="6792686" y="5397507"/>
            <a:ext cx="3301480" cy="136824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rPr>
              <a:t>Stage IV</a:t>
            </a:r>
          </a:p>
          <a:p>
            <a:r>
              <a:rPr lang="en-US" sz="1600" dirty="0">
                <a:solidFill>
                  <a:srgbClr val="002060"/>
                </a:solidFill>
              </a:rPr>
              <a:t>Tumor  beyond </a:t>
            </a:r>
            <a:r>
              <a:rPr lang="en-US" sz="1600" dirty="0" err="1">
                <a:solidFill>
                  <a:srgbClr val="002060"/>
                </a:solidFill>
              </a:rPr>
              <a:t>Gerota’s</a:t>
            </a:r>
            <a:r>
              <a:rPr lang="en-US" sz="1600" dirty="0">
                <a:solidFill>
                  <a:srgbClr val="002060"/>
                </a:solidFill>
              </a:rPr>
              <a:t> fascia or &gt;1 regional lymph node involved; 5-year survival, 20%</a:t>
            </a:r>
          </a:p>
        </p:txBody>
      </p:sp>
      <p:sp>
        <p:nvSpPr>
          <p:cNvPr id="14" name="TextBox 13">
            <a:extLst>
              <a:ext uri="{FF2B5EF4-FFF2-40B4-BE49-F238E27FC236}">
                <a16:creationId xmlns:a16="http://schemas.microsoft.com/office/drawing/2014/main" id="{15631511-A95A-6F4E-9E2A-2478F447AD58}"/>
              </a:ext>
            </a:extLst>
          </p:cNvPr>
          <p:cNvSpPr txBox="1"/>
          <p:nvPr/>
        </p:nvSpPr>
        <p:spPr>
          <a:xfrm>
            <a:off x="47818" y="6466443"/>
            <a:ext cx="5965607" cy="646331"/>
          </a:xfrm>
          <a:prstGeom prst="rect">
            <a:avLst/>
          </a:prstGeom>
          <a:noFill/>
        </p:spPr>
        <p:txBody>
          <a:bodyPr wrap="none" rtlCol="0">
            <a:spAutoFit/>
          </a:bodyPr>
          <a:lstStyle/>
          <a:p>
            <a:r>
              <a:rPr lang="en-US" dirty="0"/>
              <a:t>Cohen HT, McGovern FJ</a:t>
            </a:r>
            <a:r>
              <a:rPr lang="en-US" i="1" dirty="0"/>
              <a:t>. N </a:t>
            </a:r>
            <a:r>
              <a:rPr lang="en-US" i="1" dirty="0" err="1"/>
              <a:t>Engl</a:t>
            </a:r>
            <a:r>
              <a:rPr lang="en-US" i="1" dirty="0"/>
              <a:t> J Med</a:t>
            </a:r>
            <a:r>
              <a:rPr lang="en-US" dirty="0"/>
              <a:t>. 2005;353(23):2477-90.</a:t>
            </a:r>
          </a:p>
          <a:p>
            <a:endParaRPr lang="en-US" dirty="0"/>
          </a:p>
        </p:txBody>
      </p:sp>
    </p:spTree>
    <p:extLst>
      <p:ext uri="{BB962C8B-B14F-4D97-AF65-F5344CB8AC3E}">
        <p14:creationId xmlns:p14="http://schemas.microsoft.com/office/powerpoint/2010/main" val="633416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535C0E5C-2270-4882-976F-5D2F9527F886}"/>
              </a:ext>
            </a:extLst>
          </p:cNvPr>
          <p:cNvSpPr/>
          <p:nvPr/>
        </p:nvSpPr>
        <p:spPr>
          <a:xfrm>
            <a:off x="10681479" y="4200119"/>
            <a:ext cx="1510521" cy="786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4D6E54F8-4EFF-4A7D-ADF8-9391CE2C09F9}"/>
              </a:ext>
            </a:extLst>
          </p:cNvPr>
          <p:cNvGrpSpPr/>
          <p:nvPr/>
        </p:nvGrpSpPr>
        <p:grpSpPr>
          <a:xfrm>
            <a:off x="2072449" y="1923324"/>
            <a:ext cx="7405337" cy="4281658"/>
            <a:chOff x="2016463" y="1587420"/>
            <a:chExt cx="7405337" cy="4281658"/>
          </a:xfrm>
        </p:grpSpPr>
        <p:sp>
          <p:nvSpPr>
            <p:cNvPr id="7" name="Oval 6">
              <a:extLst>
                <a:ext uri="{FF2B5EF4-FFF2-40B4-BE49-F238E27FC236}">
                  <a16:creationId xmlns:a16="http://schemas.microsoft.com/office/drawing/2014/main" id="{1C00856B-F29F-4058-B769-F646457849B6}"/>
                </a:ext>
              </a:extLst>
            </p:cNvPr>
            <p:cNvSpPr/>
            <p:nvPr/>
          </p:nvSpPr>
          <p:spPr>
            <a:xfrm rot="2894940">
              <a:off x="5470869" y="1983897"/>
              <a:ext cx="3700347" cy="4070016"/>
            </a:xfrm>
            <a:prstGeom prst="ellipse">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Moon 7">
              <a:extLst>
                <a:ext uri="{FF2B5EF4-FFF2-40B4-BE49-F238E27FC236}">
                  <a16:creationId xmlns:a16="http://schemas.microsoft.com/office/drawing/2014/main" id="{5AE63EC8-C5D9-4AB4-A92E-31810FE51A63}"/>
                </a:ext>
              </a:extLst>
            </p:cNvPr>
            <p:cNvSpPr/>
            <p:nvPr/>
          </p:nvSpPr>
          <p:spPr>
            <a:xfrm rot="16029765">
              <a:off x="6792376" y="1588293"/>
              <a:ext cx="279919" cy="363894"/>
            </a:xfrm>
            <a:prstGeom prst="mo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0ACF905-7B00-46C8-ABF2-E566474E9D85}"/>
                </a:ext>
              </a:extLst>
            </p:cNvPr>
            <p:cNvSpPr/>
            <p:nvPr/>
          </p:nvSpPr>
          <p:spPr>
            <a:xfrm>
              <a:off x="6895012" y="1908327"/>
              <a:ext cx="74645" cy="42920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0FD86D8F-C75C-4053-86C9-AEE3DE449416}"/>
                </a:ext>
              </a:extLst>
            </p:cNvPr>
            <p:cNvCxnSpPr>
              <a:cxnSpLocks/>
            </p:cNvCxnSpPr>
            <p:nvPr/>
          </p:nvCxnSpPr>
          <p:spPr>
            <a:xfrm>
              <a:off x="6932336" y="2458311"/>
              <a:ext cx="0" cy="241033"/>
            </a:xfrm>
            <a:prstGeom prst="straightConnector1">
              <a:avLst/>
            </a:prstGeom>
            <a:solidFill>
              <a:schemeClr val="accent2"/>
            </a:solidFill>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4F53A14F-E90D-4CB8-A5D0-54758C3CC853}"/>
                </a:ext>
              </a:extLst>
            </p:cNvPr>
            <p:cNvSpPr/>
            <p:nvPr/>
          </p:nvSpPr>
          <p:spPr>
            <a:xfrm>
              <a:off x="6435935" y="2746775"/>
              <a:ext cx="819270" cy="3493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PI3K</a:t>
              </a:r>
            </a:p>
          </p:txBody>
        </p:sp>
        <p:sp>
          <p:nvSpPr>
            <p:cNvPr id="17" name="Oval 16">
              <a:extLst>
                <a:ext uri="{FF2B5EF4-FFF2-40B4-BE49-F238E27FC236}">
                  <a16:creationId xmlns:a16="http://schemas.microsoft.com/office/drawing/2014/main" id="{BFB17ADF-4EE1-43BF-867E-CDA24746C611}"/>
                </a:ext>
              </a:extLst>
            </p:cNvPr>
            <p:cNvSpPr/>
            <p:nvPr/>
          </p:nvSpPr>
          <p:spPr>
            <a:xfrm>
              <a:off x="7305208" y="3393799"/>
              <a:ext cx="1862760" cy="145104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DNA Transcription</a:t>
              </a:r>
            </a:p>
          </p:txBody>
        </p:sp>
        <p:cxnSp>
          <p:nvCxnSpPr>
            <p:cNvPr id="18" name="Straight Arrow Connector 17">
              <a:extLst>
                <a:ext uri="{FF2B5EF4-FFF2-40B4-BE49-F238E27FC236}">
                  <a16:creationId xmlns:a16="http://schemas.microsoft.com/office/drawing/2014/main" id="{7CE6D933-B083-4E65-9F3F-EBD8A32243B7}"/>
                </a:ext>
              </a:extLst>
            </p:cNvPr>
            <p:cNvCxnSpPr>
              <a:cxnSpLocks/>
            </p:cNvCxnSpPr>
            <p:nvPr/>
          </p:nvCxnSpPr>
          <p:spPr>
            <a:xfrm>
              <a:off x="6895012" y="4144868"/>
              <a:ext cx="392587" cy="0"/>
            </a:xfrm>
            <a:prstGeom prst="straightConnector1">
              <a:avLst/>
            </a:prstGeom>
            <a:solidFill>
              <a:schemeClr val="accent2"/>
            </a:solidFill>
            <a:ln w="254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D5D823C-E5CD-4AD7-A633-07DC7CFFE0FD}"/>
                </a:ext>
              </a:extLst>
            </p:cNvPr>
            <p:cNvCxnSpPr>
              <a:cxnSpLocks/>
            </p:cNvCxnSpPr>
            <p:nvPr/>
          </p:nvCxnSpPr>
          <p:spPr>
            <a:xfrm flipH="1">
              <a:off x="6677656" y="3163921"/>
              <a:ext cx="105681" cy="164167"/>
            </a:xfrm>
            <a:prstGeom prst="straightConnector1">
              <a:avLst/>
            </a:prstGeom>
            <a:solidFill>
              <a:schemeClr val="accent2"/>
            </a:solidFill>
            <a:ln w="254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A0BE91C-DA09-4A53-AA31-B3232F5B8655}"/>
                </a:ext>
              </a:extLst>
            </p:cNvPr>
            <p:cNvCxnSpPr>
              <a:cxnSpLocks/>
            </p:cNvCxnSpPr>
            <p:nvPr/>
          </p:nvCxnSpPr>
          <p:spPr>
            <a:xfrm>
              <a:off x="6385587" y="3745700"/>
              <a:ext cx="0" cy="185400"/>
            </a:xfrm>
            <a:prstGeom prst="straightConnector1">
              <a:avLst/>
            </a:prstGeom>
            <a:solidFill>
              <a:schemeClr val="accent2"/>
            </a:solidFill>
            <a:ln w="254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Arrow: Right 35">
              <a:extLst>
                <a:ext uri="{FF2B5EF4-FFF2-40B4-BE49-F238E27FC236}">
                  <a16:creationId xmlns:a16="http://schemas.microsoft.com/office/drawing/2014/main" id="{3E85792D-CA35-4F36-9518-2E47DD902F86}"/>
                </a:ext>
              </a:extLst>
            </p:cNvPr>
            <p:cNvSpPr/>
            <p:nvPr/>
          </p:nvSpPr>
          <p:spPr>
            <a:xfrm rot="5400000">
              <a:off x="7452979" y="4994680"/>
              <a:ext cx="554084" cy="329381"/>
            </a:xfrm>
            <a:prstGeom prst="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0CE6D714-A65E-4508-9504-44D867E9C42D}"/>
                </a:ext>
              </a:extLst>
            </p:cNvPr>
            <p:cNvSpPr/>
            <p:nvPr/>
          </p:nvSpPr>
          <p:spPr>
            <a:xfrm>
              <a:off x="6149157" y="3353711"/>
              <a:ext cx="820500" cy="3493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AKT</a:t>
              </a:r>
            </a:p>
          </p:txBody>
        </p:sp>
        <p:sp>
          <p:nvSpPr>
            <p:cNvPr id="38" name="Oval 37">
              <a:extLst>
                <a:ext uri="{FF2B5EF4-FFF2-40B4-BE49-F238E27FC236}">
                  <a16:creationId xmlns:a16="http://schemas.microsoft.com/office/drawing/2014/main" id="{219455B4-B8D0-4D2B-9E30-9D7FE57A47AA}"/>
                </a:ext>
              </a:extLst>
            </p:cNvPr>
            <p:cNvSpPr/>
            <p:nvPr/>
          </p:nvSpPr>
          <p:spPr>
            <a:xfrm>
              <a:off x="5788132" y="3973373"/>
              <a:ext cx="995205" cy="3493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mTOR</a:t>
              </a:r>
            </a:p>
          </p:txBody>
        </p:sp>
        <p:sp>
          <p:nvSpPr>
            <p:cNvPr id="45" name="TextBox 44">
              <a:extLst>
                <a:ext uri="{FF2B5EF4-FFF2-40B4-BE49-F238E27FC236}">
                  <a16:creationId xmlns:a16="http://schemas.microsoft.com/office/drawing/2014/main" id="{F93DF506-2C4A-4842-B00E-3D6906758D35}"/>
                </a:ext>
              </a:extLst>
            </p:cNvPr>
            <p:cNvSpPr txBox="1"/>
            <p:nvPr/>
          </p:nvSpPr>
          <p:spPr>
            <a:xfrm>
              <a:off x="6392469" y="5361434"/>
              <a:ext cx="1770549" cy="338554"/>
            </a:xfrm>
            <a:prstGeom prst="rect">
              <a:avLst/>
            </a:prstGeom>
            <a:noFill/>
          </p:spPr>
          <p:txBody>
            <a:bodyPr wrap="none" rtlCol="0">
              <a:spAutoFit/>
            </a:bodyPr>
            <a:lstStyle/>
            <a:p>
              <a:r>
                <a:rPr lang="en-US" sz="1600" dirty="0">
                  <a:solidFill>
                    <a:srgbClr val="002060"/>
                  </a:solidFill>
                </a:rPr>
                <a:t>Cancer cell survival</a:t>
              </a:r>
            </a:p>
          </p:txBody>
        </p:sp>
        <p:sp>
          <p:nvSpPr>
            <p:cNvPr id="54" name="TextBox 53">
              <a:extLst>
                <a:ext uri="{FF2B5EF4-FFF2-40B4-BE49-F238E27FC236}">
                  <a16:creationId xmlns:a16="http://schemas.microsoft.com/office/drawing/2014/main" id="{9F0C9736-99A0-4D4A-B822-09D5F54E5CF8}"/>
                </a:ext>
              </a:extLst>
            </p:cNvPr>
            <p:cNvSpPr txBox="1"/>
            <p:nvPr/>
          </p:nvSpPr>
          <p:spPr>
            <a:xfrm>
              <a:off x="7073272" y="1587420"/>
              <a:ext cx="2348528" cy="338554"/>
            </a:xfrm>
            <a:prstGeom prst="rect">
              <a:avLst/>
            </a:prstGeom>
            <a:noFill/>
          </p:spPr>
          <p:txBody>
            <a:bodyPr wrap="none" rtlCol="0">
              <a:spAutoFit/>
            </a:bodyPr>
            <a:lstStyle/>
            <a:p>
              <a:r>
                <a:rPr lang="en-US" sz="1600" dirty="0">
                  <a:solidFill>
                    <a:srgbClr val="002060"/>
                  </a:solidFill>
                </a:rPr>
                <a:t>Tyrosine Kinase Receptors</a:t>
              </a:r>
            </a:p>
          </p:txBody>
        </p:sp>
        <p:sp>
          <p:nvSpPr>
            <p:cNvPr id="64" name="TextBox 63">
              <a:extLst>
                <a:ext uri="{FF2B5EF4-FFF2-40B4-BE49-F238E27FC236}">
                  <a16:creationId xmlns:a16="http://schemas.microsoft.com/office/drawing/2014/main" id="{D1D516B2-0CC3-4A8E-8227-42D376E774AA}"/>
                </a:ext>
              </a:extLst>
            </p:cNvPr>
            <p:cNvSpPr txBox="1"/>
            <p:nvPr/>
          </p:nvSpPr>
          <p:spPr>
            <a:xfrm>
              <a:off x="7255205" y="2328780"/>
              <a:ext cx="1111202" cy="338554"/>
            </a:xfrm>
            <a:prstGeom prst="rect">
              <a:avLst/>
            </a:prstGeom>
            <a:noFill/>
          </p:spPr>
          <p:txBody>
            <a:bodyPr wrap="none" rtlCol="0">
              <a:spAutoFit/>
            </a:bodyPr>
            <a:lstStyle/>
            <a:p>
              <a:r>
                <a:rPr lang="en-US" sz="1600" dirty="0">
                  <a:solidFill>
                    <a:srgbClr val="002060"/>
                  </a:solidFill>
                </a:rPr>
                <a:t>Cancer Cell</a:t>
              </a:r>
            </a:p>
          </p:txBody>
        </p:sp>
        <p:sp>
          <p:nvSpPr>
            <p:cNvPr id="2" name="TextBox 1">
              <a:extLst>
                <a:ext uri="{FF2B5EF4-FFF2-40B4-BE49-F238E27FC236}">
                  <a16:creationId xmlns:a16="http://schemas.microsoft.com/office/drawing/2014/main" id="{D5EEDA9B-B359-4235-9069-03865D39DAC1}"/>
                </a:ext>
              </a:extLst>
            </p:cNvPr>
            <p:cNvSpPr txBox="1"/>
            <p:nvPr/>
          </p:nvSpPr>
          <p:spPr>
            <a:xfrm>
              <a:off x="2016463" y="1791012"/>
              <a:ext cx="2636556" cy="2031325"/>
            </a:xfrm>
            <a:prstGeom prst="rect">
              <a:avLst/>
            </a:prstGeom>
            <a:noFill/>
            <a:ln w="25400">
              <a:solidFill>
                <a:schemeClr val="accent3">
                  <a:lumMod val="50000"/>
                </a:schemeClr>
              </a:solidFill>
            </a:ln>
          </p:spPr>
          <p:txBody>
            <a:bodyPr wrap="none" rtlCol="0">
              <a:spAutoFit/>
            </a:bodyPr>
            <a:lstStyle/>
            <a:p>
              <a:r>
                <a:rPr lang="en-US" b="1" dirty="0">
                  <a:solidFill>
                    <a:srgbClr val="002060"/>
                  </a:solidFill>
                </a:rPr>
                <a:t>Tyrosine Kinase Inhibitors</a:t>
              </a:r>
            </a:p>
            <a:p>
              <a:endParaRPr lang="en-US" dirty="0">
                <a:solidFill>
                  <a:srgbClr val="002060"/>
                </a:solidFill>
              </a:endParaRPr>
            </a:p>
            <a:p>
              <a:r>
                <a:rPr lang="en-US" dirty="0">
                  <a:solidFill>
                    <a:srgbClr val="002060"/>
                  </a:solidFill>
                </a:rPr>
                <a:t>Sorafenib</a:t>
              </a:r>
            </a:p>
            <a:p>
              <a:r>
                <a:rPr lang="en-US" dirty="0" err="1">
                  <a:solidFill>
                    <a:srgbClr val="002060"/>
                  </a:solidFill>
                </a:rPr>
                <a:t>Sunitinib</a:t>
              </a:r>
              <a:endParaRPr lang="en-US" dirty="0">
                <a:solidFill>
                  <a:srgbClr val="002060"/>
                </a:solidFill>
              </a:endParaRPr>
            </a:p>
            <a:p>
              <a:r>
                <a:rPr lang="en-US" dirty="0" err="1">
                  <a:solidFill>
                    <a:srgbClr val="002060"/>
                  </a:solidFill>
                </a:rPr>
                <a:t>Axitinib</a:t>
              </a:r>
              <a:endParaRPr lang="en-US" dirty="0">
                <a:solidFill>
                  <a:srgbClr val="002060"/>
                </a:solidFill>
              </a:endParaRPr>
            </a:p>
            <a:p>
              <a:r>
                <a:rPr lang="en-US" dirty="0">
                  <a:solidFill>
                    <a:srgbClr val="002060"/>
                  </a:solidFill>
                </a:rPr>
                <a:t>Pazopanib</a:t>
              </a:r>
            </a:p>
            <a:p>
              <a:endParaRPr lang="en-US" dirty="0"/>
            </a:p>
          </p:txBody>
        </p:sp>
        <p:grpSp>
          <p:nvGrpSpPr>
            <p:cNvPr id="32" name="Group 31">
              <a:extLst>
                <a:ext uri="{FF2B5EF4-FFF2-40B4-BE49-F238E27FC236}">
                  <a16:creationId xmlns:a16="http://schemas.microsoft.com/office/drawing/2014/main" id="{75F1EAD1-8EBC-4714-A5E0-8F17D058DD8B}"/>
                </a:ext>
              </a:extLst>
            </p:cNvPr>
            <p:cNvGrpSpPr/>
            <p:nvPr/>
          </p:nvGrpSpPr>
          <p:grpSpPr>
            <a:xfrm>
              <a:off x="4628590" y="1625921"/>
              <a:ext cx="2049066" cy="348163"/>
              <a:chOff x="3941986" y="4113662"/>
              <a:chExt cx="1654930" cy="348163"/>
            </a:xfrm>
          </p:grpSpPr>
          <p:cxnSp>
            <p:nvCxnSpPr>
              <p:cNvPr id="33" name="Straight Connector 32">
                <a:extLst>
                  <a:ext uri="{FF2B5EF4-FFF2-40B4-BE49-F238E27FC236}">
                    <a16:creationId xmlns:a16="http://schemas.microsoft.com/office/drawing/2014/main" id="{0AF814DD-44F1-4CF4-8E23-B4A1CE01AB02}"/>
                  </a:ext>
                </a:extLst>
              </p:cNvPr>
              <p:cNvCxnSpPr>
                <a:cxnSpLocks/>
              </p:cNvCxnSpPr>
              <p:nvPr/>
            </p:nvCxnSpPr>
            <p:spPr>
              <a:xfrm>
                <a:off x="3941986" y="4281201"/>
                <a:ext cx="1654930" cy="0"/>
              </a:xfrm>
              <a:prstGeom prst="line">
                <a:avLst/>
              </a:prstGeom>
              <a:solidFill>
                <a:schemeClr val="accent2"/>
              </a:solidFill>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7B5CD38-63D2-43EE-A850-629A2AF771A0}"/>
                  </a:ext>
                </a:extLst>
              </p:cNvPr>
              <p:cNvCxnSpPr>
                <a:cxnSpLocks/>
              </p:cNvCxnSpPr>
              <p:nvPr/>
            </p:nvCxnSpPr>
            <p:spPr>
              <a:xfrm flipV="1">
                <a:off x="5596916" y="4113662"/>
                <a:ext cx="0" cy="348163"/>
              </a:xfrm>
              <a:prstGeom prst="line">
                <a:avLst/>
              </a:prstGeom>
              <a:solidFill>
                <a:schemeClr val="accent2"/>
              </a:solidFill>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3" name="Title 2">
            <a:extLst>
              <a:ext uri="{FF2B5EF4-FFF2-40B4-BE49-F238E27FC236}">
                <a16:creationId xmlns:a16="http://schemas.microsoft.com/office/drawing/2014/main" id="{AFA3E03E-7966-4252-8CF9-17E6CB2DA071}"/>
              </a:ext>
            </a:extLst>
          </p:cNvPr>
          <p:cNvSpPr>
            <a:spLocks noGrp="1"/>
          </p:cNvSpPr>
          <p:nvPr>
            <p:ph type="title"/>
          </p:nvPr>
        </p:nvSpPr>
        <p:spPr/>
        <p:txBody>
          <a:bodyPr/>
          <a:lstStyle/>
          <a:p>
            <a:r>
              <a:rPr lang="en-US" b="1" dirty="0">
                <a:solidFill>
                  <a:srgbClr val="002060"/>
                </a:solidFill>
              </a:rPr>
              <a:t>Drugs Approved for the Treatment of Renal Cell Carcinoma</a:t>
            </a:r>
          </a:p>
        </p:txBody>
      </p:sp>
      <p:sp>
        <p:nvSpPr>
          <p:cNvPr id="4" name="TextBox 3">
            <a:extLst>
              <a:ext uri="{FF2B5EF4-FFF2-40B4-BE49-F238E27FC236}">
                <a16:creationId xmlns:a16="http://schemas.microsoft.com/office/drawing/2014/main" id="{FEBB5B9F-5142-C344-988D-6937D96DA093}"/>
              </a:ext>
            </a:extLst>
          </p:cNvPr>
          <p:cNvSpPr txBox="1"/>
          <p:nvPr/>
        </p:nvSpPr>
        <p:spPr>
          <a:xfrm>
            <a:off x="0" y="6488668"/>
            <a:ext cx="4405309" cy="369332"/>
          </a:xfrm>
          <a:prstGeom prst="rect">
            <a:avLst/>
          </a:prstGeom>
          <a:noFill/>
        </p:spPr>
        <p:txBody>
          <a:bodyPr wrap="none" rtlCol="0">
            <a:spAutoFit/>
          </a:bodyPr>
          <a:lstStyle/>
          <a:p>
            <a:r>
              <a:rPr lang="en-US" dirty="0"/>
              <a:t>Alonso-</a:t>
            </a:r>
            <a:r>
              <a:rPr lang="en-US" dirty="0" err="1"/>
              <a:t>Gordoa</a:t>
            </a:r>
            <a:r>
              <a:rPr lang="en-US" dirty="0"/>
              <a:t> T, at al. </a:t>
            </a:r>
            <a:r>
              <a:rPr lang="en-US" i="1" dirty="0"/>
              <a:t>J Mol Sci</a:t>
            </a:r>
            <a:r>
              <a:rPr lang="en-US" dirty="0"/>
              <a:t>. 2019;20(8). </a:t>
            </a:r>
          </a:p>
        </p:txBody>
      </p:sp>
    </p:spTree>
    <p:extLst>
      <p:ext uri="{BB962C8B-B14F-4D97-AF65-F5344CB8AC3E}">
        <p14:creationId xmlns:p14="http://schemas.microsoft.com/office/powerpoint/2010/main" val="4088431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535C0E5C-2270-4882-976F-5D2F9527F886}"/>
              </a:ext>
            </a:extLst>
          </p:cNvPr>
          <p:cNvSpPr/>
          <p:nvPr/>
        </p:nvSpPr>
        <p:spPr>
          <a:xfrm>
            <a:off x="10681479" y="4200119"/>
            <a:ext cx="1510521" cy="786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4D6E54F8-4EFF-4A7D-ADF8-9391CE2C09F9}"/>
              </a:ext>
            </a:extLst>
          </p:cNvPr>
          <p:cNvGrpSpPr/>
          <p:nvPr/>
        </p:nvGrpSpPr>
        <p:grpSpPr>
          <a:xfrm>
            <a:off x="2072379" y="1923324"/>
            <a:ext cx="7405407" cy="4281658"/>
            <a:chOff x="2016393" y="1587420"/>
            <a:chExt cx="7405407" cy="4281658"/>
          </a:xfrm>
        </p:grpSpPr>
        <p:sp>
          <p:nvSpPr>
            <p:cNvPr id="7" name="Oval 6">
              <a:extLst>
                <a:ext uri="{FF2B5EF4-FFF2-40B4-BE49-F238E27FC236}">
                  <a16:creationId xmlns:a16="http://schemas.microsoft.com/office/drawing/2014/main" id="{1C00856B-F29F-4058-B769-F646457849B6}"/>
                </a:ext>
              </a:extLst>
            </p:cNvPr>
            <p:cNvSpPr/>
            <p:nvPr/>
          </p:nvSpPr>
          <p:spPr>
            <a:xfrm rot="2894940">
              <a:off x="5470869" y="1983897"/>
              <a:ext cx="3700347" cy="4070016"/>
            </a:xfrm>
            <a:prstGeom prst="ellipse">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Moon 7">
              <a:extLst>
                <a:ext uri="{FF2B5EF4-FFF2-40B4-BE49-F238E27FC236}">
                  <a16:creationId xmlns:a16="http://schemas.microsoft.com/office/drawing/2014/main" id="{5AE63EC8-C5D9-4AB4-A92E-31810FE51A63}"/>
                </a:ext>
              </a:extLst>
            </p:cNvPr>
            <p:cNvSpPr/>
            <p:nvPr/>
          </p:nvSpPr>
          <p:spPr>
            <a:xfrm rot="16029765">
              <a:off x="6792376" y="1588293"/>
              <a:ext cx="279919" cy="363894"/>
            </a:xfrm>
            <a:prstGeom prst="mo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0ACF905-7B00-46C8-ABF2-E566474E9D85}"/>
                </a:ext>
              </a:extLst>
            </p:cNvPr>
            <p:cNvSpPr/>
            <p:nvPr/>
          </p:nvSpPr>
          <p:spPr>
            <a:xfrm>
              <a:off x="6895012" y="1908327"/>
              <a:ext cx="74645" cy="42920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0FD86D8F-C75C-4053-86C9-AEE3DE449416}"/>
                </a:ext>
              </a:extLst>
            </p:cNvPr>
            <p:cNvCxnSpPr>
              <a:cxnSpLocks/>
            </p:cNvCxnSpPr>
            <p:nvPr/>
          </p:nvCxnSpPr>
          <p:spPr>
            <a:xfrm>
              <a:off x="6932336" y="2458311"/>
              <a:ext cx="0" cy="241033"/>
            </a:xfrm>
            <a:prstGeom prst="straightConnector1">
              <a:avLst/>
            </a:prstGeom>
            <a:solidFill>
              <a:schemeClr val="accent2"/>
            </a:solidFill>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4F53A14F-E90D-4CB8-A5D0-54758C3CC853}"/>
                </a:ext>
              </a:extLst>
            </p:cNvPr>
            <p:cNvSpPr/>
            <p:nvPr/>
          </p:nvSpPr>
          <p:spPr>
            <a:xfrm>
              <a:off x="6435935" y="2746775"/>
              <a:ext cx="819270" cy="3493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PI3K</a:t>
              </a:r>
            </a:p>
          </p:txBody>
        </p:sp>
        <p:sp>
          <p:nvSpPr>
            <p:cNvPr id="17" name="Oval 16">
              <a:extLst>
                <a:ext uri="{FF2B5EF4-FFF2-40B4-BE49-F238E27FC236}">
                  <a16:creationId xmlns:a16="http://schemas.microsoft.com/office/drawing/2014/main" id="{BFB17ADF-4EE1-43BF-867E-CDA24746C611}"/>
                </a:ext>
              </a:extLst>
            </p:cNvPr>
            <p:cNvSpPr/>
            <p:nvPr/>
          </p:nvSpPr>
          <p:spPr>
            <a:xfrm>
              <a:off x="7305208" y="3393799"/>
              <a:ext cx="1862760" cy="145104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DNA Transcription</a:t>
              </a:r>
            </a:p>
          </p:txBody>
        </p:sp>
        <p:cxnSp>
          <p:nvCxnSpPr>
            <p:cNvPr id="18" name="Straight Arrow Connector 17">
              <a:extLst>
                <a:ext uri="{FF2B5EF4-FFF2-40B4-BE49-F238E27FC236}">
                  <a16:creationId xmlns:a16="http://schemas.microsoft.com/office/drawing/2014/main" id="{7CE6D933-B083-4E65-9F3F-EBD8A32243B7}"/>
                </a:ext>
              </a:extLst>
            </p:cNvPr>
            <p:cNvCxnSpPr>
              <a:cxnSpLocks/>
            </p:cNvCxnSpPr>
            <p:nvPr/>
          </p:nvCxnSpPr>
          <p:spPr>
            <a:xfrm>
              <a:off x="6895012" y="4144868"/>
              <a:ext cx="392587" cy="0"/>
            </a:xfrm>
            <a:prstGeom prst="straightConnector1">
              <a:avLst/>
            </a:prstGeom>
            <a:solidFill>
              <a:schemeClr val="accent2"/>
            </a:solidFill>
            <a:ln w="254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D5D823C-E5CD-4AD7-A633-07DC7CFFE0FD}"/>
                </a:ext>
              </a:extLst>
            </p:cNvPr>
            <p:cNvCxnSpPr>
              <a:cxnSpLocks/>
            </p:cNvCxnSpPr>
            <p:nvPr/>
          </p:nvCxnSpPr>
          <p:spPr>
            <a:xfrm flipH="1">
              <a:off x="6677656" y="3163921"/>
              <a:ext cx="105681" cy="164167"/>
            </a:xfrm>
            <a:prstGeom prst="straightConnector1">
              <a:avLst/>
            </a:prstGeom>
            <a:solidFill>
              <a:schemeClr val="accent2"/>
            </a:solidFill>
            <a:ln w="254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A0BE91C-DA09-4A53-AA31-B3232F5B8655}"/>
                </a:ext>
              </a:extLst>
            </p:cNvPr>
            <p:cNvCxnSpPr>
              <a:cxnSpLocks/>
            </p:cNvCxnSpPr>
            <p:nvPr/>
          </p:nvCxnSpPr>
          <p:spPr>
            <a:xfrm>
              <a:off x="6385587" y="3745700"/>
              <a:ext cx="0" cy="185400"/>
            </a:xfrm>
            <a:prstGeom prst="straightConnector1">
              <a:avLst/>
            </a:prstGeom>
            <a:solidFill>
              <a:schemeClr val="accent2"/>
            </a:solidFill>
            <a:ln w="254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Arrow: Right 35">
              <a:extLst>
                <a:ext uri="{FF2B5EF4-FFF2-40B4-BE49-F238E27FC236}">
                  <a16:creationId xmlns:a16="http://schemas.microsoft.com/office/drawing/2014/main" id="{3E85792D-CA35-4F36-9518-2E47DD902F86}"/>
                </a:ext>
              </a:extLst>
            </p:cNvPr>
            <p:cNvSpPr/>
            <p:nvPr/>
          </p:nvSpPr>
          <p:spPr>
            <a:xfrm rot="5400000">
              <a:off x="7452979" y="4994680"/>
              <a:ext cx="554084" cy="329381"/>
            </a:xfrm>
            <a:prstGeom prst="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0CE6D714-A65E-4508-9504-44D867E9C42D}"/>
                </a:ext>
              </a:extLst>
            </p:cNvPr>
            <p:cNvSpPr/>
            <p:nvPr/>
          </p:nvSpPr>
          <p:spPr>
            <a:xfrm>
              <a:off x="6149157" y="3353711"/>
              <a:ext cx="820500" cy="3493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AKT</a:t>
              </a:r>
            </a:p>
          </p:txBody>
        </p:sp>
        <p:sp>
          <p:nvSpPr>
            <p:cNvPr id="38" name="Oval 37">
              <a:extLst>
                <a:ext uri="{FF2B5EF4-FFF2-40B4-BE49-F238E27FC236}">
                  <a16:creationId xmlns:a16="http://schemas.microsoft.com/office/drawing/2014/main" id="{219455B4-B8D0-4D2B-9E30-9D7FE57A47AA}"/>
                </a:ext>
              </a:extLst>
            </p:cNvPr>
            <p:cNvSpPr/>
            <p:nvPr/>
          </p:nvSpPr>
          <p:spPr>
            <a:xfrm>
              <a:off x="5788132" y="3973373"/>
              <a:ext cx="995205" cy="3493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mTOR</a:t>
              </a:r>
            </a:p>
          </p:txBody>
        </p:sp>
        <p:sp>
          <p:nvSpPr>
            <p:cNvPr id="45" name="TextBox 44">
              <a:extLst>
                <a:ext uri="{FF2B5EF4-FFF2-40B4-BE49-F238E27FC236}">
                  <a16:creationId xmlns:a16="http://schemas.microsoft.com/office/drawing/2014/main" id="{F93DF506-2C4A-4842-B00E-3D6906758D35}"/>
                </a:ext>
              </a:extLst>
            </p:cNvPr>
            <p:cNvSpPr txBox="1"/>
            <p:nvPr/>
          </p:nvSpPr>
          <p:spPr>
            <a:xfrm>
              <a:off x="6392469" y="5361434"/>
              <a:ext cx="1770549" cy="338554"/>
            </a:xfrm>
            <a:prstGeom prst="rect">
              <a:avLst/>
            </a:prstGeom>
            <a:noFill/>
          </p:spPr>
          <p:txBody>
            <a:bodyPr wrap="none" rtlCol="0">
              <a:spAutoFit/>
            </a:bodyPr>
            <a:lstStyle/>
            <a:p>
              <a:r>
                <a:rPr lang="en-US" sz="1600" dirty="0">
                  <a:solidFill>
                    <a:srgbClr val="002060"/>
                  </a:solidFill>
                </a:rPr>
                <a:t>Cancer cell survival</a:t>
              </a:r>
            </a:p>
          </p:txBody>
        </p:sp>
        <p:sp>
          <p:nvSpPr>
            <p:cNvPr id="50" name="TextBox 49">
              <a:extLst>
                <a:ext uri="{FF2B5EF4-FFF2-40B4-BE49-F238E27FC236}">
                  <a16:creationId xmlns:a16="http://schemas.microsoft.com/office/drawing/2014/main" id="{E076A290-D08E-4094-B31A-BDB917234CB2}"/>
                </a:ext>
              </a:extLst>
            </p:cNvPr>
            <p:cNvSpPr txBox="1"/>
            <p:nvPr/>
          </p:nvSpPr>
          <p:spPr>
            <a:xfrm>
              <a:off x="2016393" y="4138326"/>
              <a:ext cx="1733103" cy="1477328"/>
            </a:xfrm>
            <a:prstGeom prst="rect">
              <a:avLst/>
            </a:prstGeom>
            <a:noFill/>
            <a:ln w="25400">
              <a:solidFill>
                <a:schemeClr val="accent3">
                  <a:lumMod val="50000"/>
                </a:schemeClr>
              </a:solidFill>
            </a:ln>
          </p:spPr>
          <p:txBody>
            <a:bodyPr wrap="none" rtlCol="0">
              <a:spAutoFit/>
            </a:bodyPr>
            <a:lstStyle/>
            <a:p>
              <a:r>
                <a:rPr lang="en-US" b="1" dirty="0">
                  <a:solidFill>
                    <a:srgbClr val="002060"/>
                  </a:solidFill>
                </a:rPr>
                <a:t>mTOR Inhibitors</a:t>
              </a:r>
            </a:p>
            <a:p>
              <a:endParaRPr lang="en-US" dirty="0">
                <a:solidFill>
                  <a:srgbClr val="002060"/>
                </a:solidFill>
              </a:endParaRPr>
            </a:p>
            <a:p>
              <a:r>
                <a:rPr lang="en-US" dirty="0" err="1">
                  <a:solidFill>
                    <a:srgbClr val="002060"/>
                  </a:solidFill>
                </a:rPr>
                <a:t>Everolimus</a:t>
              </a:r>
              <a:endParaRPr lang="en-US" dirty="0">
                <a:solidFill>
                  <a:srgbClr val="002060"/>
                </a:solidFill>
              </a:endParaRPr>
            </a:p>
            <a:p>
              <a:r>
                <a:rPr lang="en-US" dirty="0" err="1">
                  <a:solidFill>
                    <a:srgbClr val="002060"/>
                  </a:solidFill>
                </a:rPr>
                <a:t>Temsirolimus</a:t>
              </a:r>
              <a:endParaRPr lang="en-US" dirty="0">
                <a:solidFill>
                  <a:srgbClr val="002060"/>
                </a:solidFill>
              </a:endParaRPr>
            </a:p>
            <a:p>
              <a:endParaRPr lang="en-US" dirty="0"/>
            </a:p>
          </p:txBody>
        </p:sp>
        <p:sp>
          <p:nvSpPr>
            <p:cNvPr id="54" name="TextBox 53">
              <a:extLst>
                <a:ext uri="{FF2B5EF4-FFF2-40B4-BE49-F238E27FC236}">
                  <a16:creationId xmlns:a16="http://schemas.microsoft.com/office/drawing/2014/main" id="{9F0C9736-99A0-4D4A-B822-09D5F54E5CF8}"/>
                </a:ext>
              </a:extLst>
            </p:cNvPr>
            <p:cNvSpPr txBox="1"/>
            <p:nvPr/>
          </p:nvSpPr>
          <p:spPr>
            <a:xfrm>
              <a:off x="7073272" y="1587420"/>
              <a:ext cx="2348528" cy="338554"/>
            </a:xfrm>
            <a:prstGeom prst="rect">
              <a:avLst/>
            </a:prstGeom>
            <a:noFill/>
          </p:spPr>
          <p:txBody>
            <a:bodyPr wrap="none" rtlCol="0">
              <a:spAutoFit/>
            </a:bodyPr>
            <a:lstStyle/>
            <a:p>
              <a:r>
                <a:rPr lang="en-US" sz="1600" dirty="0">
                  <a:solidFill>
                    <a:srgbClr val="002060"/>
                  </a:solidFill>
                </a:rPr>
                <a:t>Tyrosine Kinase Receptors</a:t>
              </a:r>
            </a:p>
          </p:txBody>
        </p:sp>
        <p:sp>
          <p:nvSpPr>
            <p:cNvPr id="64" name="TextBox 63">
              <a:extLst>
                <a:ext uri="{FF2B5EF4-FFF2-40B4-BE49-F238E27FC236}">
                  <a16:creationId xmlns:a16="http://schemas.microsoft.com/office/drawing/2014/main" id="{D1D516B2-0CC3-4A8E-8227-42D376E774AA}"/>
                </a:ext>
              </a:extLst>
            </p:cNvPr>
            <p:cNvSpPr txBox="1"/>
            <p:nvPr/>
          </p:nvSpPr>
          <p:spPr>
            <a:xfrm>
              <a:off x="7255205" y="2328780"/>
              <a:ext cx="1111202" cy="338554"/>
            </a:xfrm>
            <a:prstGeom prst="rect">
              <a:avLst/>
            </a:prstGeom>
            <a:noFill/>
          </p:spPr>
          <p:txBody>
            <a:bodyPr wrap="none" rtlCol="0">
              <a:spAutoFit/>
            </a:bodyPr>
            <a:lstStyle/>
            <a:p>
              <a:r>
                <a:rPr lang="en-US" sz="1600" dirty="0">
                  <a:solidFill>
                    <a:srgbClr val="002060"/>
                  </a:solidFill>
                </a:rPr>
                <a:t>Cancer Cell</a:t>
              </a:r>
            </a:p>
          </p:txBody>
        </p:sp>
        <p:sp>
          <p:nvSpPr>
            <p:cNvPr id="2" name="TextBox 1">
              <a:extLst>
                <a:ext uri="{FF2B5EF4-FFF2-40B4-BE49-F238E27FC236}">
                  <a16:creationId xmlns:a16="http://schemas.microsoft.com/office/drawing/2014/main" id="{D5EEDA9B-B359-4235-9069-03865D39DAC1}"/>
                </a:ext>
              </a:extLst>
            </p:cNvPr>
            <p:cNvSpPr txBox="1"/>
            <p:nvPr/>
          </p:nvSpPr>
          <p:spPr>
            <a:xfrm>
              <a:off x="2016463" y="1791012"/>
              <a:ext cx="2636556" cy="2031325"/>
            </a:xfrm>
            <a:prstGeom prst="rect">
              <a:avLst/>
            </a:prstGeom>
            <a:noFill/>
            <a:ln w="25400">
              <a:solidFill>
                <a:schemeClr val="accent3">
                  <a:lumMod val="50000"/>
                </a:schemeClr>
              </a:solidFill>
            </a:ln>
          </p:spPr>
          <p:txBody>
            <a:bodyPr wrap="none" rtlCol="0">
              <a:spAutoFit/>
            </a:bodyPr>
            <a:lstStyle/>
            <a:p>
              <a:r>
                <a:rPr lang="en-US" b="1" dirty="0">
                  <a:solidFill>
                    <a:srgbClr val="002060"/>
                  </a:solidFill>
                </a:rPr>
                <a:t>Tyrosine Kinase Inhibitors</a:t>
              </a:r>
            </a:p>
            <a:p>
              <a:endParaRPr lang="en-US" dirty="0">
                <a:solidFill>
                  <a:srgbClr val="002060"/>
                </a:solidFill>
              </a:endParaRPr>
            </a:p>
            <a:p>
              <a:r>
                <a:rPr lang="en-US" dirty="0">
                  <a:solidFill>
                    <a:srgbClr val="002060"/>
                  </a:solidFill>
                </a:rPr>
                <a:t>Sorafenib</a:t>
              </a:r>
            </a:p>
            <a:p>
              <a:r>
                <a:rPr lang="en-US" dirty="0" err="1">
                  <a:solidFill>
                    <a:srgbClr val="002060"/>
                  </a:solidFill>
                </a:rPr>
                <a:t>Sunitinib</a:t>
              </a:r>
              <a:endParaRPr lang="en-US" dirty="0">
                <a:solidFill>
                  <a:srgbClr val="002060"/>
                </a:solidFill>
              </a:endParaRPr>
            </a:p>
            <a:p>
              <a:r>
                <a:rPr lang="en-US" dirty="0" err="1">
                  <a:solidFill>
                    <a:srgbClr val="002060"/>
                  </a:solidFill>
                </a:rPr>
                <a:t>Axitinib</a:t>
              </a:r>
              <a:endParaRPr lang="en-US" dirty="0">
                <a:solidFill>
                  <a:srgbClr val="002060"/>
                </a:solidFill>
              </a:endParaRPr>
            </a:p>
            <a:p>
              <a:r>
                <a:rPr lang="en-US" dirty="0">
                  <a:solidFill>
                    <a:srgbClr val="002060"/>
                  </a:solidFill>
                </a:rPr>
                <a:t>Pazopanib</a:t>
              </a:r>
            </a:p>
            <a:p>
              <a:endParaRPr lang="en-US" dirty="0"/>
            </a:p>
          </p:txBody>
        </p:sp>
        <p:grpSp>
          <p:nvGrpSpPr>
            <p:cNvPr id="11" name="Group 10">
              <a:extLst>
                <a:ext uri="{FF2B5EF4-FFF2-40B4-BE49-F238E27FC236}">
                  <a16:creationId xmlns:a16="http://schemas.microsoft.com/office/drawing/2014/main" id="{9B82FD2A-F4A6-4287-B394-ABDDD48270AA}"/>
                </a:ext>
              </a:extLst>
            </p:cNvPr>
            <p:cNvGrpSpPr/>
            <p:nvPr/>
          </p:nvGrpSpPr>
          <p:grpSpPr>
            <a:xfrm>
              <a:off x="3749498" y="3970787"/>
              <a:ext cx="2010062" cy="348163"/>
              <a:chOff x="3804298" y="4113662"/>
              <a:chExt cx="1792619" cy="348163"/>
            </a:xfrm>
          </p:grpSpPr>
          <p:cxnSp>
            <p:nvCxnSpPr>
              <p:cNvPr id="30" name="Straight Connector 29">
                <a:extLst>
                  <a:ext uri="{FF2B5EF4-FFF2-40B4-BE49-F238E27FC236}">
                    <a16:creationId xmlns:a16="http://schemas.microsoft.com/office/drawing/2014/main" id="{8034CC35-21FE-4A4F-ABAF-322C75B59A76}"/>
                  </a:ext>
                </a:extLst>
              </p:cNvPr>
              <p:cNvCxnSpPr>
                <a:cxnSpLocks/>
              </p:cNvCxnSpPr>
              <p:nvPr/>
            </p:nvCxnSpPr>
            <p:spPr>
              <a:xfrm flipV="1">
                <a:off x="3804298" y="4281201"/>
                <a:ext cx="1792619" cy="6542"/>
              </a:xfrm>
              <a:prstGeom prst="line">
                <a:avLst/>
              </a:prstGeom>
              <a:solidFill>
                <a:schemeClr val="accent2"/>
              </a:solidFill>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833E837-16D3-4242-99FC-53E1D5059B55}"/>
                  </a:ext>
                </a:extLst>
              </p:cNvPr>
              <p:cNvCxnSpPr>
                <a:cxnSpLocks/>
              </p:cNvCxnSpPr>
              <p:nvPr/>
            </p:nvCxnSpPr>
            <p:spPr>
              <a:xfrm flipV="1">
                <a:off x="5596916" y="4113662"/>
                <a:ext cx="0" cy="348163"/>
              </a:xfrm>
              <a:prstGeom prst="line">
                <a:avLst/>
              </a:prstGeom>
              <a:solidFill>
                <a:schemeClr val="accent2"/>
              </a:solidFill>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75F1EAD1-8EBC-4714-A5E0-8F17D058DD8B}"/>
                </a:ext>
              </a:extLst>
            </p:cNvPr>
            <p:cNvGrpSpPr/>
            <p:nvPr/>
          </p:nvGrpSpPr>
          <p:grpSpPr>
            <a:xfrm>
              <a:off x="4628590" y="1625921"/>
              <a:ext cx="2049066" cy="348163"/>
              <a:chOff x="3941986" y="4113662"/>
              <a:chExt cx="1654930" cy="348163"/>
            </a:xfrm>
          </p:grpSpPr>
          <p:cxnSp>
            <p:nvCxnSpPr>
              <p:cNvPr id="33" name="Straight Connector 32">
                <a:extLst>
                  <a:ext uri="{FF2B5EF4-FFF2-40B4-BE49-F238E27FC236}">
                    <a16:creationId xmlns:a16="http://schemas.microsoft.com/office/drawing/2014/main" id="{0AF814DD-44F1-4CF4-8E23-B4A1CE01AB02}"/>
                  </a:ext>
                </a:extLst>
              </p:cNvPr>
              <p:cNvCxnSpPr>
                <a:cxnSpLocks/>
              </p:cNvCxnSpPr>
              <p:nvPr/>
            </p:nvCxnSpPr>
            <p:spPr>
              <a:xfrm>
                <a:off x="3941986" y="4281201"/>
                <a:ext cx="1654930" cy="0"/>
              </a:xfrm>
              <a:prstGeom prst="line">
                <a:avLst/>
              </a:prstGeom>
              <a:solidFill>
                <a:schemeClr val="accent2"/>
              </a:solidFill>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7B5CD38-63D2-43EE-A850-629A2AF771A0}"/>
                  </a:ext>
                </a:extLst>
              </p:cNvPr>
              <p:cNvCxnSpPr>
                <a:cxnSpLocks/>
              </p:cNvCxnSpPr>
              <p:nvPr/>
            </p:nvCxnSpPr>
            <p:spPr>
              <a:xfrm flipV="1">
                <a:off x="5596916" y="4113662"/>
                <a:ext cx="0" cy="348163"/>
              </a:xfrm>
              <a:prstGeom prst="line">
                <a:avLst/>
              </a:prstGeom>
              <a:solidFill>
                <a:schemeClr val="accent2"/>
              </a:solidFill>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3" name="Title 2">
            <a:extLst>
              <a:ext uri="{FF2B5EF4-FFF2-40B4-BE49-F238E27FC236}">
                <a16:creationId xmlns:a16="http://schemas.microsoft.com/office/drawing/2014/main" id="{AFA3E03E-7966-4252-8CF9-17E6CB2DA071}"/>
              </a:ext>
            </a:extLst>
          </p:cNvPr>
          <p:cNvSpPr>
            <a:spLocks noGrp="1"/>
          </p:cNvSpPr>
          <p:nvPr>
            <p:ph type="title"/>
          </p:nvPr>
        </p:nvSpPr>
        <p:spPr/>
        <p:txBody>
          <a:bodyPr/>
          <a:lstStyle/>
          <a:p>
            <a:r>
              <a:rPr lang="en-US" b="1" dirty="0">
                <a:solidFill>
                  <a:srgbClr val="002060"/>
                </a:solidFill>
              </a:rPr>
              <a:t>Drugs Approved for the Treatment of Renal Cell Carcinoma</a:t>
            </a:r>
          </a:p>
        </p:txBody>
      </p:sp>
      <p:grpSp>
        <p:nvGrpSpPr>
          <p:cNvPr id="10" name="Group 9">
            <a:extLst>
              <a:ext uri="{FF2B5EF4-FFF2-40B4-BE49-F238E27FC236}">
                <a16:creationId xmlns:a16="http://schemas.microsoft.com/office/drawing/2014/main" id="{8D6CA20A-407C-4E37-9BA0-B6C449531CCD}"/>
              </a:ext>
            </a:extLst>
          </p:cNvPr>
          <p:cNvGrpSpPr/>
          <p:nvPr/>
        </p:nvGrpSpPr>
        <p:grpSpPr>
          <a:xfrm>
            <a:off x="1819469" y="1690688"/>
            <a:ext cx="4970869" cy="2616003"/>
            <a:chOff x="1819469" y="1690688"/>
            <a:chExt cx="4970869" cy="2616003"/>
          </a:xfrm>
          <a:solidFill>
            <a:schemeClr val="bg1">
              <a:alpha val="88000"/>
            </a:schemeClr>
          </a:solidFill>
        </p:grpSpPr>
        <p:sp>
          <p:nvSpPr>
            <p:cNvPr id="5" name="Rectangle 4">
              <a:extLst>
                <a:ext uri="{FF2B5EF4-FFF2-40B4-BE49-F238E27FC236}">
                  <a16:creationId xmlns:a16="http://schemas.microsoft.com/office/drawing/2014/main" id="{3C68082E-C4A0-49EF-AE67-0026B8B23DBC}"/>
                </a:ext>
              </a:extLst>
            </p:cNvPr>
            <p:cNvSpPr/>
            <p:nvPr/>
          </p:nvSpPr>
          <p:spPr>
            <a:xfrm>
              <a:off x="1819469" y="1690688"/>
              <a:ext cx="2917238" cy="26160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D2F0DCD-A753-4CF1-B4DB-2F17440B34F5}"/>
                </a:ext>
              </a:extLst>
            </p:cNvPr>
            <p:cNvSpPr/>
            <p:nvPr/>
          </p:nvSpPr>
          <p:spPr>
            <a:xfrm>
              <a:off x="4709004" y="1690688"/>
              <a:ext cx="2081334" cy="6979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BCF6784F-81E6-A149-AB34-3A337608F2A7}"/>
              </a:ext>
            </a:extLst>
          </p:cNvPr>
          <p:cNvSpPr txBox="1"/>
          <p:nvPr/>
        </p:nvSpPr>
        <p:spPr>
          <a:xfrm>
            <a:off x="0" y="6502285"/>
            <a:ext cx="5805948" cy="369332"/>
          </a:xfrm>
          <a:prstGeom prst="rect">
            <a:avLst/>
          </a:prstGeom>
          <a:noFill/>
        </p:spPr>
        <p:txBody>
          <a:bodyPr wrap="none" rtlCol="0">
            <a:spAutoFit/>
          </a:bodyPr>
          <a:lstStyle/>
          <a:p>
            <a:r>
              <a:rPr lang="en-US" dirty="0"/>
              <a:t>Sánchez-</a:t>
            </a:r>
            <a:r>
              <a:rPr lang="en-US" dirty="0" err="1"/>
              <a:t>Gastaldo</a:t>
            </a:r>
            <a:r>
              <a:rPr lang="en-US" dirty="0"/>
              <a:t> A, at al. </a:t>
            </a:r>
            <a:r>
              <a:rPr lang="en-US" i="1" dirty="0"/>
              <a:t>Cancer Treat Rev</a:t>
            </a:r>
            <a:r>
              <a:rPr lang="en-US" dirty="0"/>
              <a:t>. 2017;60:77-89</a:t>
            </a:r>
          </a:p>
        </p:txBody>
      </p:sp>
    </p:spTree>
    <p:extLst>
      <p:ext uri="{BB962C8B-B14F-4D97-AF65-F5344CB8AC3E}">
        <p14:creationId xmlns:p14="http://schemas.microsoft.com/office/powerpoint/2010/main" val="3665779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A7C4F-D0BE-4958-B3AB-859B4F5EBFEF}"/>
              </a:ext>
            </a:extLst>
          </p:cNvPr>
          <p:cNvSpPr>
            <a:spLocks noGrp="1"/>
          </p:cNvSpPr>
          <p:nvPr>
            <p:ph type="title"/>
          </p:nvPr>
        </p:nvSpPr>
        <p:spPr>
          <a:xfrm>
            <a:off x="838200" y="365125"/>
            <a:ext cx="10515600" cy="1325563"/>
          </a:xfrm>
        </p:spPr>
        <p:txBody>
          <a:bodyPr/>
          <a:lstStyle/>
          <a:p>
            <a:r>
              <a:rPr lang="en-US" b="1" dirty="0">
                <a:solidFill>
                  <a:srgbClr val="002060"/>
                </a:solidFill>
              </a:rPr>
              <a:t>Nivolumab is an Immune Checkpoint Inhibitor that Induces an Anticancer Immune Effect</a:t>
            </a:r>
          </a:p>
        </p:txBody>
      </p:sp>
      <p:grpSp>
        <p:nvGrpSpPr>
          <p:cNvPr id="33" name="Group 32">
            <a:extLst>
              <a:ext uri="{FF2B5EF4-FFF2-40B4-BE49-F238E27FC236}">
                <a16:creationId xmlns:a16="http://schemas.microsoft.com/office/drawing/2014/main" id="{7E5AE523-2545-AC44-9637-021029A2EC1B}"/>
              </a:ext>
            </a:extLst>
          </p:cNvPr>
          <p:cNvGrpSpPr/>
          <p:nvPr/>
        </p:nvGrpSpPr>
        <p:grpSpPr>
          <a:xfrm>
            <a:off x="506690" y="2538664"/>
            <a:ext cx="11368478" cy="3347815"/>
            <a:chOff x="1036080" y="2999780"/>
            <a:chExt cx="9656274" cy="2532236"/>
          </a:xfrm>
        </p:grpSpPr>
        <p:sp>
          <p:nvSpPr>
            <p:cNvPr id="3" name="Flowchart: Connector 2">
              <a:extLst>
                <a:ext uri="{FF2B5EF4-FFF2-40B4-BE49-F238E27FC236}">
                  <a16:creationId xmlns:a16="http://schemas.microsoft.com/office/drawing/2014/main" id="{AC897F2E-BDA6-4AB6-AA3D-24ED5F810208}"/>
                </a:ext>
              </a:extLst>
            </p:cNvPr>
            <p:cNvSpPr/>
            <p:nvPr/>
          </p:nvSpPr>
          <p:spPr>
            <a:xfrm>
              <a:off x="1036080" y="3185265"/>
              <a:ext cx="1346054" cy="1272500"/>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Cancer Cell</a:t>
              </a:r>
            </a:p>
          </p:txBody>
        </p:sp>
        <p:sp>
          <p:nvSpPr>
            <p:cNvPr id="4" name="Flowchart: Connector 3">
              <a:extLst>
                <a:ext uri="{FF2B5EF4-FFF2-40B4-BE49-F238E27FC236}">
                  <a16:creationId xmlns:a16="http://schemas.microsoft.com/office/drawing/2014/main" id="{EF5F3A97-41B4-4B9E-AF41-787B154B53E4}"/>
                </a:ext>
              </a:extLst>
            </p:cNvPr>
            <p:cNvSpPr/>
            <p:nvPr/>
          </p:nvSpPr>
          <p:spPr>
            <a:xfrm>
              <a:off x="3004960" y="3193656"/>
              <a:ext cx="1346054" cy="1272500"/>
            </a:xfrm>
            <a:prstGeom prst="flowChartConnector">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T-Cell</a:t>
              </a:r>
            </a:p>
          </p:txBody>
        </p:sp>
        <p:sp>
          <p:nvSpPr>
            <p:cNvPr id="5" name="Flowchart: Process 4">
              <a:extLst>
                <a:ext uri="{FF2B5EF4-FFF2-40B4-BE49-F238E27FC236}">
                  <a16:creationId xmlns:a16="http://schemas.microsoft.com/office/drawing/2014/main" id="{9656484E-5396-4B45-BB90-549FD7DAE3E4}"/>
                </a:ext>
              </a:extLst>
            </p:cNvPr>
            <p:cNvSpPr/>
            <p:nvPr/>
          </p:nvSpPr>
          <p:spPr>
            <a:xfrm>
              <a:off x="2163182" y="3407296"/>
              <a:ext cx="581390" cy="57733"/>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a:extLst>
                <a:ext uri="{FF2B5EF4-FFF2-40B4-BE49-F238E27FC236}">
                  <a16:creationId xmlns:a16="http://schemas.microsoft.com/office/drawing/2014/main" id="{539293A6-B74C-4DCC-B5DB-C3E27265B3F7}"/>
                </a:ext>
              </a:extLst>
            </p:cNvPr>
            <p:cNvSpPr/>
            <p:nvPr/>
          </p:nvSpPr>
          <p:spPr>
            <a:xfrm>
              <a:off x="2133527" y="3768560"/>
              <a:ext cx="581390" cy="57733"/>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a:extLst>
                <a:ext uri="{FF2B5EF4-FFF2-40B4-BE49-F238E27FC236}">
                  <a16:creationId xmlns:a16="http://schemas.microsoft.com/office/drawing/2014/main" id="{74C7A4BC-4DFF-4284-AD98-2508A523D826}"/>
                </a:ext>
              </a:extLst>
            </p:cNvPr>
            <p:cNvSpPr/>
            <p:nvPr/>
          </p:nvSpPr>
          <p:spPr>
            <a:xfrm>
              <a:off x="2743918" y="3402071"/>
              <a:ext cx="581390" cy="57733"/>
            </a:xfrm>
            <a:prstGeom prst="flowChart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a:extLst>
                <a:ext uri="{FF2B5EF4-FFF2-40B4-BE49-F238E27FC236}">
                  <a16:creationId xmlns:a16="http://schemas.microsoft.com/office/drawing/2014/main" id="{22C06536-B24E-45C9-9E6F-4C4F7D8DC09B}"/>
                </a:ext>
              </a:extLst>
            </p:cNvPr>
            <p:cNvSpPr/>
            <p:nvPr/>
          </p:nvSpPr>
          <p:spPr>
            <a:xfrm>
              <a:off x="2743918" y="3776950"/>
              <a:ext cx="581390" cy="57733"/>
            </a:xfrm>
            <a:prstGeom prst="flowChart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89499B60-2905-4ADE-BF61-3B90A4031307}"/>
                </a:ext>
              </a:extLst>
            </p:cNvPr>
            <p:cNvSpPr/>
            <p:nvPr/>
          </p:nvSpPr>
          <p:spPr>
            <a:xfrm rot="16200000">
              <a:off x="5597710" y="2735053"/>
              <a:ext cx="363319" cy="2351807"/>
            </a:xfrm>
            <a:prstGeom prst="downArrow">
              <a:avLst/>
            </a:prstGeom>
            <a:solidFill>
              <a:schemeClr val="accent3">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8F97F200-9ED6-4948-A68E-28A8C46BAA58}"/>
                </a:ext>
              </a:extLst>
            </p:cNvPr>
            <p:cNvSpPr/>
            <p:nvPr/>
          </p:nvSpPr>
          <p:spPr>
            <a:xfrm>
              <a:off x="7176087" y="3161137"/>
              <a:ext cx="1346054" cy="1272500"/>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Cancer</a:t>
              </a:r>
              <a:r>
                <a:rPr lang="en-US" sz="2400" dirty="0">
                  <a:solidFill>
                    <a:schemeClr val="tx1"/>
                  </a:solidFill>
                </a:rPr>
                <a:t> </a:t>
              </a:r>
              <a:r>
                <a:rPr lang="en-US" sz="2400" dirty="0">
                  <a:solidFill>
                    <a:srgbClr val="002060"/>
                  </a:solidFill>
                </a:rPr>
                <a:t>Cell</a:t>
              </a:r>
            </a:p>
          </p:txBody>
        </p:sp>
        <p:sp>
          <p:nvSpPr>
            <p:cNvPr id="11" name="Flowchart: Connector 10">
              <a:extLst>
                <a:ext uri="{FF2B5EF4-FFF2-40B4-BE49-F238E27FC236}">
                  <a16:creationId xmlns:a16="http://schemas.microsoft.com/office/drawing/2014/main" id="{DF0E65E7-7B71-465B-A9D8-FE5A6FAEFA62}"/>
                </a:ext>
              </a:extLst>
            </p:cNvPr>
            <p:cNvSpPr/>
            <p:nvPr/>
          </p:nvSpPr>
          <p:spPr>
            <a:xfrm>
              <a:off x="9346300" y="3161137"/>
              <a:ext cx="1346054" cy="1272500"/>
            </a:xfrm>
            <a:prstGeom prst="flowChartConnector">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T-Cell</a:t>
              </a:r>
            </a:p>
          </p:txBody>
        </p:sp>
        <p:sp>
          <p:nvSpPr>
            <p:cNvPr id="12" name="Flowchart: Process 11">
              <a:extLst>
                <a:ext uri="{FF2B5EF4-FFF2-40B4-BE49-F238E27FC236}">
                  <a16:creationId xmlns:a16="http://schemas.microsoft.com/office/drawing/2014/main" id="{3FE3EB30-E737-45F6-A808-982524AD8E4F}"/>
                </a:ext>
              </a:extLst>
            </p:cNvPr>
            <p:cNvSpPr/>
            <p:nvPr/>
          </p:nvSpPr>
          <p:spPr>
            <a:xfrm>
              <a:off x="8303188" y="3383168"/>
              <a:ext cx="581390" cy="57733"/>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a:extLst>
                <a:ext uri="{FF2B5EF4-FFF2-40B4-BE49-F238E27FC236}">
                  <a16:creationId xmlns:a16="http://schemas.microsoft.com/office/drawing/2014/main" id="{3E7CF37F-589A-46A9-8D29-5667A3A1DE8F}"/>
                </a:ext>
              </a:extLst>
            </p:cNvPr>
            <p:cNvSpPr/>
            <p:nvPr/>
          </p:nvSpPr>
          <p:spPr>
            <a:xfrm>
              <a:off x="8273529" y="3744433"/>
              <a:ext cx="581390" cy="57733"/>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a:extLst>
                <a:ext uri="{FF2B5EF4-FFF2-40B4-BE49-F238E27FC236}">
                  <a16:creationId xmlns:a16="http://schemas.microsoft.com/office/drawing/2014/main" id="{13E5BF03-A45A-4972-A6ED-F0BC76EDB1C1}"/>
                </a:ext>
              </a:extLst>
            </p:cNvPr>
            <p:cNvSpPr/>
            <p:nvPr/>
          </p:nvSpPr>
          <p:spPr>
            <a:xfrm>
              <a:off x="9085264" y="3369552"/>
              <a:ext cx="581390" cy="57733"/>
            </a:xfrm>
            <a:prstGeom prst="flowChart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a:extLst>
                <a:ext uri="{FF2B5EF4-FFF2-40B4-BE49-F238E27FC236}">
                  <a16:creationId xmlns:a16="http://schemas.microsoft.com/office/drawing/2014/main" id="{0F6EECB2-83FF-48BD-9CD5-82C40EE6D33E}"/>
                </a:ext>
              </a:extLst>
            </p:cNvPr>
            <p:cNvSpPr/>
            <p:nvPr/>
          </p:nvSpPr>
          <p:spPr>
            <a:xfrm>
              <a:off x="9085264" y="3744433"/>
              <a:ext cx="581390" cy="57733"/>
            </a:xfrm>
            <a:prstGeom prst="flowChart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51C3E6B-123F-4AB4-A72F-2262771C128D}"/>
                </a:ext>
              </a:extLst>
            </p:cNvPr>
            <p:cNvGrpSpPr/>
            <p:nvPr/>
          </p:nvGrpSpPr>
          <p:grpSpPr>
            <a:xfrm rot="19210784">
              <a:off x="5289134" y="3065028"/>
              <a:ext cx="538422" cy="317148"/>
              <a:chOff x="9666514" y="1559803"/>
              <a:chExt cx="1109003" cy="356301"/>
            </a:xfrm>
            <a:solidFill>
              <a:schemeClr val="accent2">
                <a:lumMod val="75000"/>
              </a:schemeClr>
            </a:solidFill>
          </p:grpSpPr>
          <p:sp>
            <p:nvSpPr>
              <p:cNvPr id="17" name="Flowchart: Process 16">
                <a:extLst>
                  <a:ext uri="{FF2B5EF4-FFF2-40B4-BE49-F238E27FC236}">
                    <a16:creationId xmlns:a16="http://schemas.microsoft.com/office/drawing/2014/main" id="{F1E4B8AD-4802-4A4E-A838-D076061D0AF0}"/>
                  </a:ext>
                </a:extLst>
              </p:cNvPr>
              <p:cNvSpPr/>
              <p:nvPr/>
            </p:nvSpPr>
            <p:spPr>
              <a:xfrm>
                <a:off x="9666514" y="1696719"/>
                <a:ext cx="727788" cy="111392"/>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Process 17">
                <a:extLst>
                  <a:ext uri="{FF2B5EF4-FFF2-40B4-BE49-F238E27FC236}">
                    <a16:creationId xmlns:a16="http://schemas.microsoft.com/office/drawing/2014/main" id="{65D2B73C-2858-4E80-8595-601EF2B64AE7}"/>
                  </a:ext>
                </a:extLst>
              </p:cNvPr>
              <p:cNvSpPr/>
              <p:nvPr/>
            </p:nvSpPr>
            <p:spPr>
              <a:xfrm rot="19446135">
                <a:off x="10312791" y="1559803"/>
                <a:ext cx="426526" cy="107084"/>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Process 18">
                <a:extLst>
                  <a:ext uri="{FF2B5EF4-FFF2-40B4-BE49-F238E27FC236}">
                    <a16:creationId xmlns:a16="http://schemas.microsoft.com/office/drawing/2014/main" id="{18A7284F-DA6E-4CFA-98CD-2C100D497E64}"/>
                  </a:ext>
                </a:extLst>
              </p:cNvPr>
              <p:cNvSpPr/>
              <p:nvPr/>
            </p:nvSpPr>
            <p:spPr>
              <a:xfrm rot="1612684">
                <a:off x="10348991" y="1809020"/>
                <a:ext cx="426526" cy="107084"/>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84D648DC-5EBB-4FFD-93FB-D90E64C59F9B}"/>
                </a:ext>
              </a:extLst>
            </p:cNvPr>
            <p:cNvGrpSpPr/>
            <p:nvPr/>
          </p:nvGrpSpPr>
          <p:grpSpPr>
            <a:xfrm rot="1542020">
              <a:off x="8691161" y="3187431"/>
              <a:ext cx="538422" cy="317148"/>
              <a:chOff x="9666514" y="1559803"/>
              <a:chExt cx="1109003" cy="356301"/>
            </a:xfrm>
            <a:solidFill>
              <a:schemeClr val="accent2">
                <a:lumMod val="75000"/>
              </a:schemeClr>
            </a:solidFill>
          </p:grpSpPr>
          <p:sp>
            <p:nvSpPr>
              <p:cNvPr id="21" name="Flowchart: Process 20">
                <a:extLst>
                  <a:ext uri="{FF2B5EF4-FFF2-40B4-BE49-F238E27FC236}">
                    <a16:creationId xmlns:a16="http://schemas.microsoft.com/office/drawing/2014/main" id="{F6DF10CC-6841-43B1-80A5-F6B36D99B856}"/>
                  </a:ext>
                </a:extLst>
              </p:cNvPr>
              <p:cNvSpPr/>
              <p:nvPr/>
            </p:nvSpPr>
            <p:spPr>
              <a:xfrm>
                <a:off x="9666514" y="1696719"/>
                <a:ext cx="727788" cy="111392"/>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Process 21">
                <a:extLst>
                  <a:ext uri="{FF2B5EF4-FFF2-40B4-BE49-F238E27FC236}">
                    <a16:creationId xmlns:a16="http://schemas.microsoft.com/office/drawing/2014/main" id="{20DB5649-CD30-41AC-B8B8-CE902ED22F98}"/>
                  </a:ext>
                </a:extLst>
              </p:cNvPr>
              <p:cNvSpPr/>
              <p:nvPr/>
            </p:nvSpPr>
            <p:spPr>
              <a:xfrm rot="19446135">
                <a:off x="10312791" y="1559803"/>
                <a:ext cx="426526" cy="107084"/>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Process 22">
                <a:extLst>
                  <a:ext uri="{FF2B5EF4-FFF2-40B4-BE49-F238E27FC236}">
                    <a16:creationId xmlns:a16="http://schemas.microsoft.com/office/drawing/2014/main" id="{A9EBCE30-57E2-49FE-9028-20C2D70822C0}"/>
                  </a:ext>
                </a:extLst>
              </p:cNvPr>
              <p:cNvSpPr/>
              <p:nvPr/>
            </p:nvSpPr>
            <p:spPr>
              <a:xfrm rot="1612684">
                <a:off x="10348991" y="1809020"/>
                <a:ext cx="426526" cy="107084"/>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61EC9170-F593-405F-A1E5-DDA816E79AF5}"/>
                </a:ext>
              </a:extLst>
            </p:cNvPr>
            <p:cNvSpPr txBox="1"/>
            <p:nvPr/>
          </p:nvSpPr>
          <p:spPr>
            <a:xfrm>
              <a:off x="3149168" y="4411213"/>
              <a:ext cx="988939" cy="558714"/>
            </a:xfrm>
            <a:prstGeom prst="rect">
              <a:avLst/>
            </a:prstGeom>
            <a:noFill/>
          </p:spPr>
          <p:txBody>
            <a:bodyPr wrap="none" rtlCol="0">
              <a:spAutoFit/>
            </a:bodyPr>
            <a:lstStyle/>
            <a:p>
              <a:r>
                <a:rPr lang="en-US" sz="2400" dirty="0">
                  <a:solidFill>
                    <a:srgbClr val="002060"/>
                  </a:solidFill>
                </a:rPr>
                <a:t>Inactive</a:t>
              </a:r>
            </a:p>
            <a:p>
              <a:endParaRPr lang="en-US" dirty="0">
                <a:solidFill>
                  <a:srgbClr val="002060"/>
                </a:solidFill>
              </a:endParaRPr>
            </a:p>
          </p:txBody>
        </p:sp>
        <p:sp>
          <p:nvSpPr>
            <p:cNvPr id="25" name="TextBox 24">
              <a:extLst>
                <a:ext uri="{FF2B5EF4-FFF2-40B4-BE49-F238E27FC236}">
                  <a16:creationId xmlns:a16="http://schemas.microsoft.com/office/drawing/2014/main" id="{4924CB29-3A5C-4DBF-81D0-53BECDA77CB3}"/>
                </a:ext>
              </a:extLst>
            </p:cNvPr>
            <p:cNvSpPr txBox="1"/>
            <p:nvPr/>
          </p:nvSpPr>
          <p:spPr>
            <a:xfrm>
              <a:off x="9654927" y="4411213"/>
              <a:ext cx="811935" cy="349196"/>
            </a:xfrm>
            <a:prstGeom prst="rect">
              <a:avLst/>
            </a:prstGeom>
            <a:noFill/>
          </p:spPr>
          <p:txBody>
            <a:bodyPr wrap="none" rtlCol="0">
              <a:spAutoFit/>
            </a:bodyPr>
            <a:lstStyle/>
            <a:p>
              <a:r>
                <a:rPr lang="en-US" sz="2400" dirty="0">
                  <a:solidFill>
                    <a:srgbClr val="002060"/>
                  </a:solidFill>
                </a:rPr>
                <a:t>Active</a:t>
              </a:r>
            </a:p>
          </p:txBody>
        </p:sp>
        <p:sp>
          <p:nvSpPr>
            <p:cNvPr id="26" name="Arrow: Down 25">
              <a:extLst>
                <a:ext uri="{FF2B5EF4-FFF2-40B4-BE49-F238E27FC236}">
                  <a16:creationId xmlns:a16="http://schemas.microsoft.com/office/drawing/2014/main" id="{22181C06-45D3-477E-8EE5-16B29AAD9276}"/>
                </a:ext>
              </a:extLst>
            </p:cNvPr>
            <p:cNvSpPr/>
            <p:nvPr/>
          </p:nvSpPr>
          <p:spPr>
            <a:xfrm>
              <a:off x="8752537" y="4207721"/>
              <a:ext cx="363319" cy="717141"/>
            </a:xfrm>
            <a:prstGeom prst="downArrow">
              <a:avLst/>
            </a:prstGeom>
            <a:solidFill>
              <a:schemeClr val="accent3">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148BF54-FB14-452B-936F-726CF417BDCC}"/>
                </a:ext>
              </a:extLst>
            </p:cNvPr>
            <p:cNvSpPr txBox="1"/>
            <p:nvPr/>
          </p:nvSpPr>
          <p:spPr>
            <a:xfrm>
              <a:off x="8009359" y="5182820"/>
              <a:ext cx="2036100" cy="349196"/>
            </a:xfrm>
            <a:prstGeom prst="rect">
              <a:avLst/>
            </a:prstGeom>
            <a:noFill/>
          </p:spPr>
          <p:txBody>
            <a:bodyPr wrap="none" rtlCol="0">
              <a:spAutoFit/>
            </a:bodyPr>
            <a:lstStyle/>
            <a:p>
              <a:r>
                <a:rPr lang="en-US" sz="2400" dirty="0">
                  <a:solidFill>
                    <a:srgbClr val="002060"/>
                  </a:solidFill>
                </a:rPr>
                <a:t>Cancer Cell Death</a:t>
              </a:r>
            </a:p>
          </p:txBody>
        </p:sp>
        <p:sp>
          <p:nvSpPr>
            <p:cNvPr id="28" name="TextBox 27">
              <a:extLst>
                <a:ext uri="{FF2B5EF4-FFF2-40B4-BE49-F238E27FC236}">
                  <a16:creationId xmlns:a16="http://schemas.microsoft.com/office/drawing/2014/main" id="{771C6CC9-9DCF-408E-8886-19A4A5F579A5}"/>
                </a:ext>
              </a:extLst>
            </p:cNvPr>
            <p:cNvSpPr txBox="1"/>
            <p:nvPr/>
          </p:nvSpPr>
          <p:spPr>
            <a:xfrm>
              <a:off x="5106504" y="3421520"/>
              <a:ext cx="1116111" cy="302637"/>
            </a:xfrm>
            <a:prstGeom prst="rect">
              <a:avLst/>
            </a:prstGeom>
            <a:noFill/>
          </p:spPr>
          <p:txBody>
            <a:bodyPr wrap="none" rtlCol="0">
              <a:spAutoFit/>
            </a:bodyPr>
            <a:lstStyle/>
            <a:p>
              <a:r>
                <a:rPr lang="en-US" sz="2000" dirty="0" err="1">
                  <a:solidFill>
                    <a:srgbClr val="002060"/>
                  </a:solidFill>
                </a:rPr>
                <a:t>Nivolumab</a:t>
              </a:r>
              <a:endParaRPr lang="en-US" sz="2000" dirty="0">
                <a:solidFill>
                  <a:srgbClr val="002060"/>
                </a:solidFill>
              </a:endParaRPr>
            </a:p>
          </p:txBody>
        </p:sp>
        <p:sp>
          <p:nvSpPr>
            <p:cNvPr id="29" name="TextBox 28">
              <a:extLst>
                <a:ext uri="{FF2B5EF4-FFF2-40B4-BE49-F238E27FC236}">
                  <a16:creationId xmlns:a16="http://schemas.microsoft.com/office/drawing/2014/main" id="{963E8627-5BCA-4253-AFC5-72DD081E2C56}"/>
                </a:ext>
              </a:extLst>
            </p:cNvPr>
            <p:cNvSpPr txBox="1"/>
            <p:nvPr/>
          </p:nvSpPr>
          <p:spPr>
            <a:xfrm>
              <a:off x="2808213" y="3053959"/>
              <a:ext cx="580303" cy="302637"/>
            </a:xfrm>
            <a:prstGeom prst="rect">
              <a:avLst/>
            </a:prstGeom>
            <a:noFill/>
          </p:spPr>
          <p:txBody>
            <a:bodyPr wrap="none" rtlCol="0">
              <a:spAutoFit/>
            </a:bodyPr>
            <a:lstStyle/>
            <a:p>
              <a:r>
                <a:rPr lang="en-US" sz="2000" dirty="0">
                  <a:solidFill>
                    <a:srgbClr val="002060"/>
                  </a:solidFill>
                </a:rPr>
                <a:t>PD-1</a:t>
              </a:r>
            </a:p>
          </p:txBody>
        </p:sp>
        <p:sp>
          <p:nvSpPr>
            <p:cNvPr id="30" name="TextBox 29">
              <a:extLst>
                <a:ext uri="{FF2B5EF4-FFF2-40B4-BE49-F238E27FC236}">
                  <a16:creationId xmlns:a16="http://schemas.microsoft.com/office/drawing/2014/main" id="{18422BF2-1403-436F-8D9A-0F877C130291}"/>
                </a:ext>
              </a:extLst>
            </p:cNvPr>
            <p:cNvSpPr txBox="1"/>
            <p:nvPr/>
          </p:nvSpPr>
          <p:spPr>
            <a:xfrm>
              <a:off x="2134818" y="3053959"/>
              <a:ext cx="671529" cy="302637"/>
            </a:xfrm>
            <a:prstGeom prst="rect">
              <a:avLst/>
            </a:prstGeom>
            <a:noFill/>
          </p:spPr>
          <p:txBody>
            <a:bodyPr wrap="none" rtlCol="0">
              <a:spAutoFit/>
            </a:bodyPr>
            <a:lstStyle/>
            <a:p>
              <a:r>
                <a:rPr lang="en-US" sz="2000" dirty="0">
                  <a:solidFill>
                    <a:srgbClr val="002060"/>
                  </a:solidFill>
                </a:rPr>
                <a:t>PD-L1</a:t>
              </a:r>
            </a:p>
          </p:txBody>
        </p:sp>
        <p:sp>
          <p:nvSpPr>
            <p:cNvPr id="31" name="TextBox 30">
              <a:extLst>
                <a:ext uri="{FF2B5EF4-FFF2-40B4-BE49-F238E27FC236}">
                  <a16:creationId xmlns:a16="http://schemas.microsoft.com/office/drawing/2014/main" id="{E5FBBFE3-2B96-4AEA-A86C-76653D5A3FBD}"/>
                </a:ext>
              </a:extLst>
            </p:cNvPr>
            <p:cNvSpPr txBox="1"/>
            <p:nvPr/>
          </p:nvSpPr>
          <p:spPr>
            <a:xfrm>
              <a:off x="9166889" y="3015620"/>
              <a:ext cx="580303" cy="302637"/>
            </a:xfrm>
            <a:prstGeom prst="rect">
              <a:avLst/>
            </a:prstGeom>
            <a:noFill/>
          </p:spPr>
          <p:txBody>
            <a:bodyPr wrap="none" rtlCol="0">
              <a:spAutoFit/>
            </a:bodyPr>
            <a:lstStyle/>
            <a:p>
              <a:r>
                <a:rPr lang="en-US" sz="2000" dirty="0">
                  <a:solidFill>
                    <a:srgbClr val="002060"/>
                  </a:solidFill>
                </a:rPr>
                <a:t>PD-1</a:t>
              </a:r>
            </a:p>
          </p:txBody>
        </p:sp>
        <p:sp>
          <p:nvSpPr>
            <p:cNvPr id="32" name="TextBox 31">
              <a:extLst>
                <a:ext uri="{FF2B5EF4-FFF2-40B4-BE49-F238E27FC236}">
                  <a16:creationId xmlns:a16="http://schemas.microsoft.com/office/drawing/2014/main" id="{02E84EBF-04E4-4469-AF72-C9D7CABE6EF8}"/>
                </a:ext>
              </a:extLst>
            </p:cNvPr>
            <p:cNvSpPr txBox="1"/>
            <p:nvPr/>
          </p:nvSpPr>
          <p:spPr>
            <a:xfrm>
              <a:off x="8113819" y="2999780"/>
              <a:ext cx="671529" cy="302637"/>
            </a:xfrm>
            <a:prstGeom prst="rect">
              <a:avLst/>
            </a:prstGeom>
            <a:noFill/>
          </p:spPr>
          <p:txBody>
            <a:bodyPr wrap="none" rtlCol="0">
              <a:spAutoFit/>
            </a:bodyPr>
            <a:lstStyle/>
            <a:p>
              <a:r>
                <a:rPr lang="en-US" sz="2000" dirty="0">
                  <a:solidFill>
                    <a:srgbClr val="002060"/>
                  </a:solidFill>
                </a:rPr>
                <a:t>PD-L1</a:t>
              </a:r>
            </a:p>
          </p:txBody>
        </p:sp>
      </p:grpSp>
      <p:sp>
        <p:nvSpPr>
          <p:cNvPr id="35" name="Cloud 34">
            <a:extLst>
              <a:ext uri="{FF2B5EF4-FFF2-40B4-BE49-F238E27FC236}">
                <a16:creationId xmlns:a16="http://schemas.microsoft.com/office/drawing/2014/main" id="{465143D4-E553-E940-8597-5793BBC74114}"/>
              </a:ext>
            </a:extLst>
          </p:cNvPr>
          <p:cNvSpPr/>
          <p:nvPr/>
        </p:nvSpPr>
        <p:spPr>
          <a:xfrm>
            <a:off x="2284951" y="3458185"/>
            <a:ext cx="341851" cy="355940"/>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a:extLst>
              <a:ext uri="{FF2B5EF4-FFF2-40B4-BE49-F238E27FC236}">
                <a16:creationId xmlns:a16="http://schemas.microsoft.com/office/drawing/2014/main" id="{ED8F3C9E-C883-CB4E-8489-559258BB5E66}"/>
              </a:ext>
            </a:extLst>
          </p:cNvPr>
          <p:cNvSpPr/>
          <p:nvPr/>
        </p:nvSpPr>
        <p:spPr>
          <a:xfrm>
            <a:off x="9668620" y="3381226"/>
            <a:ext cx="341851" cy="355940"/>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06FDF22-94DF-934F-906A-685F39DCFE59}"/>
              </a:ext>
            </a:extLst>
          </p:cNvPr>
          <p:cNvSpPr txBox="1"/>
          <p:nvPr/>
        </p:nvSpPr>
        <p:spPr>
          <a:xfrm>
            <a:off x="2018353" y="3841015"/>
            <a:ext cx="992901" cy="400110"/>
          </a:xfrm>
          <a:prstGeom prst="rect">
            <a:avLst/>
          </a:prstGeom>
          <a:noFill/>
        </p:spPr>
        <p:txBody>
          <a:bodyPr wrap="none" rtlCol="0">
            <a:spAutoFit/>
          </a:bodyPr>
          <a:lstStyle/>
          <a:p>
            <a:r>
              <a:rPr lang="en-US" sz="2000" dirty="0">
                <a:solidFill>
                  <a:srgbClr val="002060"/>
                </a:solidFill>
              </a:rPr>
              <a:t>Antigen</a:t>
            </a:r>
          </a:p>
        </p:txBody>
      </p:sp>
      <p:sp>
        <p:nvSpPr>
          <p:cNvPr id="38" name="TextBox 37">
            <a:extLst>
              <a:ext uri="{FF2B5EF4-FFF2-40B4-BE49-F238E27FC236}">
                <a16:creationId xmlns:a16="http://schemas.microsoft.com/office/drawing/2014/main" id="{F27EC41B-3F3B-EE48-AB70-3E3D19D30C08}"/>
              </a:ext>
            </a:extLst>
          </p:cNvPr>
          <p:cNvSpPr txBox="1"/>
          <p:nvPr/>
        </p:nvSpPr>
        <p:spPr>
          <a:xfrm>
            <a:off x="9320143" y="3679039"/>
            <a:ext cx="992901" cy="400110"/>
          </a:xfrm>
          <a:prstGeom prst="rect">
            <a:avLst/>
          </a:prstGeom>
          <a:noFill/>
        </p:spPr>
        <p:txBody>
          <a:bodyPr wrap="none" rtlCol="0">
            <a:spAutoFit/>
          </a:bodyPr>
          <a:lstStyle/>
          <a:p>
            <a:r>
              <a:rPr lang="en-US" sz="2000" dirty="0">
                <a:solidFill>
                  <a:srgbClr val="002060"/>
                </a:solidFill>
              </a:rPr>
              <a:t>Antigen</a:t>
            </a:r>
          </a:p>
        </p:txBody>
      </p:sp>
      <p:sp>
        <p:nvSpPr>
          <p:cNvPr id="34" name="TextBox 33">
            <a:extLst>
              <a:ext uri="{FF2B5EF4-FFF2-40B4-BE49-F238E27FC236}">
                <a16:creationId xmlns:a16="http://schemas.microsoft.com/office/drawing/2014/main" id="{4DBD763B-A39E-D04D-92C5-E60BC13397DF}"/>
              </a:ext>
            </a:extLst>
          </p:cNvPr>
          <p:cNvSpPr txBox="1"/>
          <p:nvPr/>
        </p:nvSpPr>
        <p:spPr>
          <a:xfrm>
            <a:off x="-56483" y="6537639"/>
            <a:ext cx="5727273" cy="369332"/>
          </a:xfrm>
          <a:prstGeom prst="rect">
            <a:avLst/>
          </a:prstGeom>
          <a:noFill/>
        </p:spPr>
        <p:txBody>
          <a:bodyPr wrap="none" rtlCol="0">
            <a:spAutoFit/>
          </a:bodyPr>
          <a:lstStyle/>
          <a:p>
            <a:r>
              <a:rPr lang="en-US" dirty="0" err="1"/>
              <a:t>Ribas</a:t>
            </a:r>
            <a:r>
              <a:rPr lang="en-US" dirty="0"/>
              <a:t> A, </a:t>
            </a:r>
            <a:r>
              <a:rPr lang="en-US" dirty="0" err="1"/>
              <a:t>Wolchok</a:t>
            </a:r>
            <a:r>
              <a:rPr lang="en-US" dirty="0"/>
              <a:t> JD. </a:t>
            </a:r>
            <a:r>
              <a:rPr lang="en-US" i="1" dirty="0"/>
              <a:t>Science</a:t>
            </a:r>
            <a:r>
              <a:rPr lang="en-US" dirty="0"/>
              <a:t>. 2018;359(6382):1350-1355.</a:t>
            </a:r>
          </a:p>
        </p:txBody>
      </p:sp>
    </p:spTree>
    <p:extLst>
      <p:ext uri="{BB962C8B-B14F-4D97-AF65-F5344CB8AC3E}">
        <p14:creationId xmlns:p14="http://schemas.microsoft.com/office/powerpoint/2010/main" val="2901006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CA7C-A901-2F4F-9753-93B9563D1767}"/>
              </a:ext>
            </a:extLst>
          </p:cNvPr>
          <p:cNvSpPr>
            <a:spLocks noGrp="1"/>
          </p:cNvSpPr>
          <p:nvPr>
            <p:ph type="title"/>
          </p:nvPr>
        </p:nvSpPr>
        <p:spPr/>
        <p:txBody>
          <a:bodyPr/>
          <a:lstStyle/>
          <a:p>
            <a:r>
              <a:rPr lang="en-US" b="1" dirty="0">
                <a:solidFill>
                  <a:srgbClr val="002060"/>
                </a:solidFill>
              </a:rPr>
              <a:t>The Patients are Randomized to Receive Nivolumab or </a:t>
            </a:r>
            <a:r>
              <a:rPr lang="en-US" b="1" dirty="0" err="1">
                <a:solidFill>
                  <a:srgbClr val="002060"/>
                </a:solidFill>
              </a:rPr>
              <a:t>Everolimus</a:t>
            </a:r>
            <a:endParaRPr lang="en-US" b="1" dirty="0">
              <a:solidFill>
                <a:srgbClr val="002060"/>
              </a:solidFill>
            </a:endParaRPr>
          </a:p>
        </p:txBody>
      </p:sp>
      <p:pic>
        <p:nvPicPr>
          <p:cNvPr id="4" name="Picture 3">
            <a:extLst>
              <a:ext uri="{FF2B5EF4-FFF2-40B4-BE49-F238E27FC236}">
                <a16:creationId xmlns:a16="http://schemas.microsoft.com/office/drawing/2014/main" id="{8EB9A9A6-D6D3-5C43-8E8D-EB71DB4DD3A6}"/>
              </a:ext>
            </a:extLst>
          </p:cNvPr>
          <p:cNvPicPr>
            <a:picLocks noChangeAspect="1"/>
          </p:cNvPicPr>
          <p:nvPr/>
        </p:nvPicPr>
        <p:blipFill rotWithShape="1">
          <a:blip r:embed="rId3"/>
          <a:srcRect t="9611" b="8151"/>
          <a:stretch/>
        </p:blipFill>
        <p:spPr>
          <a:xfrm>
            <a:off x="4043372" y="2300287"/>
            <a:ext cx="3937000" cy="3571876"/>
          </a:xfrm>
          <a:prstGeom prst="rect">
            <a:avLst/>
          </a:prstGeom>
        </p:spPr>
      </p:pic>
      <p:cxnSp>
        <p:nvCxnSpPr>
          <p:cNvPr id="6" name="Straight Connector 5">
            <a:extLst>
              <a:ext uri="{FF2B5EF4-FFF2-40B4-BE49-F238E27FC236}">
                <a16:creationId xmlns:a16="http://schemas.microsoft.com/office/drawing/2014/main" id="{CC6D8A9D-DC93-994B-B593-8DD9262D9E10}"/>
              </a:ext>
            </a:extLst>
          </p:cNvPr>
          <p:cNvCxnSpPr/>
          <p:nvPr/>
        </p:nvCxnSpPr>
        <p:spPr>
          <a:xfrm flipH="1">
            <a:off x="3471871" y="3271838"/>
            <a:ext cx="1471612"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4CFA16E-043E-8648-8D7D-F293536D6FDD}"/>
              </a:ext>
            </a:extLst>
          </p:cNvPr>
          <p:cNvCxnSpPr/>
          <p:nvPr/>
        </p:nvCxnSpPr>
        <p:spPr>
          <a:xfrm flipH="1">
            <a:off x="7024696" y="3271838"/>
            <a:ext cx="147161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0C8286A-3637-8A4E-9248-7EA7F39AC523}"/>
              </a:ext>
            </a:extLst>
          </p:cNvPr>
          <p:cNvSpPr txBox="1"/>
          <p:nvPr/>
        </p:nvSpPr>
        <p:spPr>
          <a:xfrm>
            <a:off x="2327453" y="3105834"/>
            <a:ext cx="1350626" cy="646331"/>
          </a:xfrm>
          <a:prstGeom prst="rect">
            <a:avLst/>
          </a:prstGeom>
          <a:noFill/>
        </p:spPr>
        <p:txBody>
          <a:bodyPr wrap="none" rtlCol="0">
            <a:spAutoFit/>
          </a:bodyPr>
          <a:lstStyle/>
          <a:p>
            <a:r>
              <a:rPr lang="en-US" dirty="0" err="1"/>
              <a:t>Everolimus</a:t>
            </a:r>
            <a:endParaRPr lang="en-US" dirty="0"/>
          </a:p>
          <a:p>
            <a:r>
              <a:rPr lang="en-US" dirty="0"/>
              <a:t>411 patients</a:t>
            </a:r>
          </a:p>
        </p:txBody>
      </p:sp>
      <p:sp>
        <p:nvSpPr>
          <p:cNvPr id="9" name="TextBox 8">
            <a:extLst>
              <a:ext uri="{FF2B5EF4-FFF2-40B4-BE49-F238E27FC236}">
                <a16:creationId xmlns:a16="http://schemas.microsoft.com/office/drawing/2014/main" id="{D619CED7-E1E5-154A-AD9F-3EF3B48E131F}"/>
              </a:ext>
            </a:extLst>
          </p:cNvPr>
          <p:cNvSpPr txBox="1"/>
          <p:nvPr/>
        </p:nvSpPr>
        <p:spPr>
          <a:xfrm>
            <a:off x="8565533" y="3105834"/>
            <a:ext cx="1350626" cy="646331"/>
          </a:xfrm>
          <a:prstGeom prst="rect">
            <a:avLst/>
          </a:prstGeom>
          <a:noFill/>
        </p:spPr>
        <p:txBody>
          <a:bodyPr wrap="none" rtlCol="0">
            <a:spAutoFit/>
          </a:bodyPr>
          <a:lstStyle/>
          <a:p>
            <a:r>
              <a:rPr lang="en-US" dirty="0"/>
              <a:t>Nivolumab</a:t>
            </a:r>
          </a:p>
          <a:p>
            <a:r>
              <a:rPr lang="en-US" dirty="0"/>
              <a:t>410 patients</a:t>
            </a:r>
          </a:p>
        </p:txBody>
      </p:sp>
      <p:sp>
        <p:nvSpPr>
          <p:cNvPr id="3" name="TextBox 2">
            <a:extLst>
              <a:ext uri="{FF2B5EF4-FFF2-40B4-BE49-F238E27FC236}">
                <a16:creationId xmlns:a16="http://schemas.microsoft.com/office/drawing/2014/main" id="{BD9D7764-4227-B045-9A3B-3EF66D9D4B7E}"/>
              </a:ext>
            </a:extLst>
          </p:cNvPr>
          <p:cNvSpPr txBox="1"/>
          <p:nvPr/>
        </p:nvSpPr>
        <p:spPr>
          <a:xfrm>
            <a:off x="0" y="6481762"/>
            <a:ext cx="9491637" cy="646331"/>
          </a:xfrm>
          <a:prstGeom prst="rect">
            <a:avLst/>
          </a:prstGeom>
          <a:noFill/>
        </p:spPr>
        <p:txBody>
          <a:bodyPr wrap="none" rtlCol="0">
            <a:spAutoFit/>
          </a:bodyPr>
          <a:lstStyle/>
          <a:p>
            <a:r>
              <a:rPr lang="en-US" dirty="0"/>
              <a:t>Tomita Y, </a:t>
            </a:r>
            <a:r>
              <a:rPr lang="en-US" dirty="0" err="1"/>
              <a:t>Fukasawa</a:t>
            </a:r>
            <a:r>
              <a:rPr lang="en-US" dirty="0"/>
              <a:t> S, at al, </a:t>
            </a:r>
            <a:r>
              <a:rPr lang="en-US" dirty="0" err="1"/>
              <a:t>CheckMate</a:t>
            </a:r>
            <a:r>
              <a:rPr lang="en-US" dirty="0"/>
              <a:t> 025 Investigators. </a:t>
            </a:r>
            <a:r>
              <a:rPr lang="en-US" i="1" dirty="0" err="1"/>
              <a:t>Jpn</a:t>
            </a:r>
            <a:r>
              <a:rPr lang="en-US" i="1" dirty="0"/>
              <a:t> J Clin Oncol</a:t>
            </a:r>
            <a:r>
              <a:rPr lang="en-US" dirty="0"/>
              <a:t>. 2017 Jul 1;47(7):639-646.</a:t>
            </a:r>
          </a:p>
          <a:p>
            <a:endParaRPr lang="en-US" dirty="0"/>
          </a:p>
        </p:txBody>
      </p:sp>
    </p:spTree>
    <p:extLst>
      <p:ext uri="{BB962C8B-B14F-4D97-AF65-F5344CB8AC3E}">
        <p14:creationId xmlns:p14="http://schemas.microsoft.com/office/powerpoint/2010/main" val="1931215543"/>
      </p:ext>
    </p:extLst>
  </p:cSld>
  <p:clrMapOvr>
    <a:masterClrMapping/>
  </p:clrMapOvr>
</p:sld>
</file>

<file path=ppt/theme/theme1.xml><?xml version="1.0" encoding="utf-8"?>
<a:theme xmlns:a="http://schemas.openxmlformats.org/drawingml/2006/main" name="Office Theme">
  <a:themeElements>
    <a:clrScheme name="#0A1747">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6406</TotalTime>
  <Words>2508</Words>
  <Application>Microsoft Macintosh PowerPoint</Application>
  <PresentationFormat>Widescreen</PresentationFormat>
  <Paragraphs>293</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Immune Checkpoint Inhibition is Effective  in Advanced Renal Cell Carcinoma in Japanese Patients</vt:lpstr>
      <vt:lpstr>Advanced Renal Cell Carcinoma is a Deadly Disease</vt:lpstr>
      <vt:lpstr>Advanced Renal Cell Carcinoma is a Deadly Disease</vt:lpstr>
      <vt:lpstr>Advanced Renal Cell Carcinoma is a Deadly Disease</vt:lpstr>
      <vt:lpstr>Advanced Renal Cell Carcinoma is a Deadly Disease</vt:lpstr>
      <vt:lpstr>Drugs Approved for the Treatment of Renal Cell Carcinoma</vt:lpstr>
      <vt:lpstr>Drugs Approved for the Treatment of Renal Cell Carcinoma</vt:lpstr>
      <vt:lpstr>Nivolumab is an Immune Checkpoint Inhibitor that Induces an Anticancer Immune Effect</vt:lpstr>
      <vt:lpstr>The Patients are Randomized to Receive Nivolumab or Everolimus</vt:lpstr>
      <vt:lpstr>Japanese Patients are Included in both Arms of the Study</vt:lpstr>
      <vt:lpstr>Nivolumab Improves OS in the Global Population</vt:lpstr>
      <vt:lpstr>Median OS for the Japanese Population was not Reached</vt:lpstr>
      <vt:lpstr>Nivolumab is Effective in the Global and the Japanese Populations</vt:lpstr>
      <vt:lpstr>Nivolumab Improves ORR in Japanese Patients</vt:lpstr>
      <vt:lpstr>Nivolumab Improves ORR in Japanese Patients</vt:lpstr>
      <vt:lpstr>Nivolumab Induces Durable Responses in Japanese Patients</vt:lpstr>
      <vt:lpstr>The Incidence  of Adverse Events in Japanese Patients is Comparable to the Global Population</vt:lpstr>
      <vt:lpstr>The Incidence of Adverse Events in Japanese Patients is Comparable to the Global Population</vt:lpstr>
      <vt:lpstr>Immune-Related Adverse Events are Observed in the Japanese Patients    </vt:lpstr>
      <vt:lpstr>Nivolumab is Effective in the Global and Japanese Population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Heakal, Yasser</dc:creator>
  <cp:lastModifiedBy>Yasser Heakal</cp:lastModifiedBy>
  <cp:revision>41</cp:revision>
  <dcterms:created xsi:type="dcterms:W3CDTF">2019-09-18T18:55:49Z</dcterms:created>
  <dcterms:modified xsi:type="dcterms:W3CDTF">2020-05-12T16:05:09Z</dcterms:modified>
</cp:coreProperties>
</file>